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26"/>
  </p:notesMasterIdLst>
  <p:sldIdLst>
    <p:sldId id="329" r:id="rId2"/>
    <p:sldId id="327" r:id="rId3"/>
    <p:sldId id="258" r:id="rId4"/>
    <p:sldId id="264" r:id="rId5"/>
    <p:sldId id="331"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4" r:id="rId19"/>
    <p:sldId id="315" r:id="rId20"/>
    <p:sldId id="316" r:id="rId21"/>
    <p:sldId id="317" r:id="rId22"/>
    <p:sldId id="318" r:id="rId23"/>
    <p:sldId id="330" r:id="rId24"/>
    <p:sldId id="31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95" autoAdjust="0"/>
    <p:restoredTop sz="93692" autoAdjust="0"/>
  </p:normalViewPr>
  <p:slideViewPr>
    <p:cSldViewPr snapToGrid="0" snapToObjects="1">
      <p:cViewPr>
        <p:scale>
          <a:sx n="100" d="100"/>
          <a:sy n="100" d="100"/>
        </p:scale>
        <p:origin x="592"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dirty="0"/>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116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1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0" name="Shape 90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90820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51891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969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xfrm>
            <a:off x="0" y="0"/>
            <a:ext cx="0" cy="0"/>
          </a:xfrm>
          <a:ln/>
        </p:spPr>
      </p:sp>
      <p:sp>
        <p:nvSpPr>
          <p:cNvPr id="35843" name="Notes Placeholder 2"/>
          <p:cNvSpPr>
            <a:spLocks noGrp="1" noRot="1" noChangeAspect="1"/>
          </p:cNvSpPr>
          <p:nvPr>
            <p:ph type="body" idx="1"/>
          </p:nvPr>
        </p:nvSpPr>
        <p:spPr>
          <a:xfrm>
            <a:off x="935038" y="1600200"/>
            <a:ext cx="10647362" cy="4259263"/>
          </a:xfrm>
          <a:prstGeom prst="rect">
            <a:avLst/>
          </a:prstGeom>
          <a:noFill/>
          <a:ln w="9525">
            <a:noFill/>
          </a:ln>
        </p:spPr>
        <p:txBody>
          <a:bodyPr/>
          <a:lstStyle/>
          <a:p>
            <a:pPr lvl="0"/>
            <a:r>
              <a:rPr lang="en-US" altLang="x-none" dirty="0"/>
              <a:t>Now being standardized in the Open Container Initiative</a:t>
            </a:r>
          </a:p>
        </p:txBody>
      </p:sp>
    </p:spTree>
    <p:extLst>
      <p:ext uri="{BB962C8B-B14F-4D97-AF65-F5344CB8AC3E}">
        <p14:creationId xmlns:p14="http://schemas.microsoft.com/office/powerpoint/2010/main" val="1394089125"/>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endParaRP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s://twitter.com/dankohn1" TargetMode="External"/><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6.tif"/></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64.tiff"/><Relationship Id="rId8" Type="http://schemas.openxmlformats.org/officeDocument/2006/relationships/image" Target="../media/image65.tiff"/><Relationship Id="rId9" Type="http://schemas.openxmlformats.org/officeDocument/2006/relationships/image" Target="../media/image63.tiff"/><Relationship Id="rId10" Type="http://schemas.openxmlformats.org/officeDocument/2006/relationships/image" Target="../media/image61.tiff"/><Relationship Id="rId11" Type="http://schemas.openxmlformats.org/officeDocument/2006/relationships/image" Target="../media/image59.tiff"/><Relationship Id="rId1" Type="http://schemas.openxmlformats.org/officeDocument/2006/relationships/tags" Target="../tags/tag10.xml"/><Relationship Id="rId2" Type="http://schemas.openxmlformats.org/officeDocument/2006/relationships/tags" Target="../tags/tag11.xml"/></Relationships>
</file>

<file path=ppt/slides/_rels/slide11.xml.rels><?xml version="1.0" encoding="UTF-8" standalone="yes"?>
<Relationships xmlns="http://schemas.openxmlformats.org/package/2006/relationships"><Relationship Id="rId11" Type="http://schemas.openxmlformats.org/officeDocument/2006/relationships/image" Target="../media/image61.tiff"/><Relationship Id="rId12" Type="http://schemas.openxmlformats.org/officeDocument/2006/relationships/image" Target="../media/image59.tiff"/><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66.tiff"/><Relationship Id="rId8" Type="http://schemas.openxmlformats.org/officeDocument/2006/relationships/image" Target="../media/image67.tiff"/><Relationship Id="rId9" Type="http://schemas.openxmlformats.org/officeDocument/2006/relationships/image" Target="../media/image65.tiff"/><Relationship Id="rId10" Type="http://schemas.openxmlformats.org/officeDocument/2006/relationships/image" Target="../media/image63.tiff"/></Relationships>
</file>

<file path=ppt/slides/_rels/slide12.xml.rels><?xml version="1.0" encoding="UTF-8" standalone="yes"?>
<Relationships xmlns="http://schemas.openxmlformats.org/package/2006/relationships"><Relationship Id="rId11" Type="http://schemas.openxmlformats.org/officeDocument/2006/relationships/image" Target="../media/image63.tiff"/><Relationship Id="rId12" Type="http://schemas.openxmlformats.org/officeDocument/2006/relationships/image" Target="../media/image61.tiff"/><Relationship Id="rId13" Type="http://schemas.openxmlformats.org/officeDocument/2006/relationships/image" Target="../media/image59.tiff"/><Relationship Id="rId1" Type="http://schemas.openxmlformats.org/officeDocument/2006/relationships/tags" Target="../tags/tag16.xml"/><Relationship Id="rId2" Type="http://schemas.openxmlformats.org/officeDocument/2006/relationships/tags" Target="../tags/tag17.xml"/><Relationship Id="rId3" Type="http://schemas.openxmlformats.org/officeDocument/2006/relationships/tags" Target="../tags/tag18.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68.png"/><Relationship Id="rId8" Type="http://schemas.openxmlformats.org/officeDocument/2006/relationships/image" Target="../media/image69.jpeg"/><Relationship Id="rId9" Type="http://schemas.openxmlformats.org/officeDocument/2006/relationships/image" Target="../media/image67.tiff"/><Relationship Id="rId10" Type="http://schemas.openxmlformats.org/officeDocument/2006/relationships/image" Target="../media/image65.tiff"/></Relationships>
</file>

<file path=ppt/slides/_rels/slide13.xml.rels><?xml version="1.0" encoding="UTF-8" standalone="yes"?>
<Relationships xmlns="http://schemas.openxmlformats.org/package/2006/relationships"><Relationship Id="rId11" Type="http://schemas.openxmlformats.org/officeDocument/2006/relationships/image" Target="../media/image67.tiff"/><Relationship Id="rId12" Type="http://schemas.openxmlformats.org/officeDocument/2006/relationships/image" Target="../media/image65.tiff"/><Relationship Id="rId13" Type="http://schemas.openxmlformats.org/officeDocument/2006/relationships/image" Target="../media/image63.tiff"/><Relationship Id="rId14" Type="http://schemas.openxmlformats.org/officeDocument/2006/relationships/image" Target="../media/image61.tiff"/><Relationship Id="rId15" Type="http://schemas.openxmlformats.org/officeDocument/2006/relationships/image" Target="../media/image59.tiff"/><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slideLayout" Target="../slideLayouts/slideLayout1.xml"/><Relationship Id="rId5" Type="http://schemas.openxmlformats.org/officeDocument/2006/relationships/notesSlide" Target="../notesSlides/notesSlide6.xml"/><Relationship Id="rId6" Type="http://schemas.openxmlformats.org/officeDocument/2006/relationships/image" Target="../media/image56.jpeg"/><Relationship Id="rId7" Type="http://schemas.openxmlformats.org/officeDocument/2006/relationships/image" Target="../media/image57.jpeg"/><Relationship Id="rId8" Type="http://schemas.openxmlformats.org/officeDocument/2006/relationships/image" Target="../media/image69.jpeg"/><Relationship Id="rId9" Type="http://schemas.openxmlformats.org/officeDocument/2006/relationships/image" Target="../media/image70.tiff"/><Relationship Id="rId10" Type="http://schemas.openxmlformats.org/officeDocument/2006/relationships/image" Target="../media/image71.tiff"/></Relationships>
</file>

<file path=ppt/slides/_rels/slide14.xml.rels><?xml version="1.0" encoding="UTF-8" standalone="yes"?>
<Relationships xmlns="http://schemas.openxmlformats.org/package/2006/relationships"><Relationship Id="rId11" Type="http://schemas.openxmlformats.org/officeDocument/2006/relationships/image" Target="../media/image67.tiff"/><Relationship Id="rId12" Type="http://schemas.openxmlformats.org/officeDocument/2006/relationships/image" Target="../media/image65.tiff"/><Relationship Id="rId13" Type="http://schemas.openxmlformats.org/officeDocument/2006/relationships/image" Target="../media/image61.tiff"/><Relationship Id="rId14" Type="http://schemas.openxmlformats.org/officeDocument/2006/relationships/image" Target="../media/image63.tiff"/><Relationship Id="rId15" Type="http://schemas.openxmlformats.org/officeDocument/2006/relationships/image" Target="../media/image59.tiff"/><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72.tiff"/><Relationship Id="rId8" Type="http://schemas.openxmlformats.org/officeDocument/2006/relationships/image" Target="../media/image73.png"/><Relationship Id="rId9" Type="http://schemas.openxmlformats.org/officeDocument/2006/relationships/image" Target="../media/image69.jpeg"/><Relationship Id="rId10" Type="http://schemas.openxmlformats.org/officeDocument/2006/relationships/image" Target="../media/image71.tiff"/></Relationships>
</file>

<file path=ppt/slides/_rels/slide15.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1" Type="http://schemas.openxmlformats.org/officeDocument/2006/relationships/tags" Target="../tags/tag25.xml"/><Relationship Id="rId2" Type="http://schemas.openxmlformats.org/officeDocument/2006/relationships/tags" Target="../tags/tag26.xml"/></Relationships>
</file>

<file path=ppt/slides/_rels/slide16.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1" Type="http://schemas.openxmlformats.org/officeDocument/2006/relationships/tags" Target="../tags/tag28.xml"/><Relationship Id="rId2" Type="http://schemas.openxmlformats.org/officeDocument/2006/relationships/tags" Target="../tags/tag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5.jpeg"/></Relationships>
</file>

<file path=ppt/slides/_rels/slide2.xml.rels><?xml version="1.0" encoding="UTF-8" standalone="yes"?>
<Relationships xmlns="http://schemas.openxmlformats.org/package/2006/relationships"><Relationship Id="rId20" Type="http://schemas.openxmlformats.org/officeDocument/2006/relationships/image" Target="../media/image27.png"/><Relationship Id="rId21" Type="http://schemas.openxmlformats.org/officeDocument/2006/relationships/image" Target="../media/image28.png"/><Relationship Id="rId22" Type="http://schemas.openxmlformats.org/officeDocument/2006/relationships/image" Target="../media/image29.png"/><Relationship Id="rId23" Type="http://schemas.openxmlformats.org/officeDocument/2006/relationships/image" Target="../media/image30.jpg"/><Relationship Id="rId24" Type="http://schemas.openxmlformats.org/officeDocument/2006/relationships/image" Target="../media/image31.png"/><Relationship Id="rId25" Type="http://schemas.openxmlformats.org/officeDocument/2006/relationships/image" Target="../media/image32.png"/><Relationship Id="rId26" Type="http://schemas.openxmlformats.org/officeDocument/2006/relationships/image" Target="../media/image33.png"/><Relationship Id="rId27" Type="http://schemas.openxmlformats.org/officeDocument/2006/relationships/image" Target="../media/image34.png"/><Relationship Id="rId28" Type="http://schemas.openxmlformats.org/officeDocument/2006/relationships/image" Target="../media/image35.png"/><Relationship Id="rId29"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30" Type="http://schemas.openxmlformats.org/officeDocument/2006/relationships/image" Target="../media/image37.png"/><Relationship Id="rId31" Type="http://schemas.openxmlformats.org/officeDocument/2006/relationships/image" Target="../media/image38.png"/><Relationship Id="rId32" Type="http://schemas.openxmlformats.org/officeDocument/2006/relationships/image" Target="../media/image39.png"/><Relationship Id="rId9"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33" Type="http://schemas.openxmlformats.org/officeDocument/2006/relationships/image" Target="../media/image40.png"/><Relationship Id="rId34" Type="http://schemas.openxmlformats.org/officeDocument/2006/relationships/image" Target="../media/image41.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hyperlink" Target="http://events.linuxfoundation.org/events/cloudnativecon-and-kubecon-north-america" TargetMode="External"/><Relationship Id="rId4" Type="http://schemas.openxmlformats.org/officeDocument/2006/relationships/hyperlink" Target="http://events.linuxfoundation.org/events/cloudnativecon-and-kubecon-europe"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58.tiff"/><Relationship Id="rId8" Type="http://schemas.openxmlformats.org/officeDocument/2006/relationships/image" Target="../media/image59.tiff"/><Relationship Id="rId1" Type="http://schemas.openxmlformats.org/officeDocument/2006/relationships/tags" Target="../tags/tag1.xml"/><Relationship Id="rId2"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60.tiff"/><Relationship Id="rId8" Type="http://schemas.openxmlformats.org/officeDocument/2006/relationships/image" Target="../media/image61.tiff"/><Relationship Id="rId9" Type="http://schemas.openxmlformats.org/officeDocument/2006/relationships/image" Target="../media/image59.tiff"/><Relationship Id="rId1" Type="http://schemas.openxmlformats.org/officeDocument/2006/relationships/tags" Target="../tags/tag4.xml"/><Relationship Id="rId2"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1.xml"/><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62.tiff"/><Relationship Id="rId8" Type="http://schemas.openxmlformats.org/officeDocument/2006/relationships/image" Target="../media/image63.tiff"/><Relationship Id="rId9" Type="http://schemas.openxmlformats.org/officeDocument/2006/relationships/image" Target="../media/image61.tiff"/><Relationship Id="rId10" Type="http://schemas.openxmlformats.org/officeDocument/2006/relationships/image" Target="../media/image59.tiff"/><Relationship Id="rId1" Type="http://schemas.openxmlformats.org/officeDocument/2006/relationships/tags" Target="../tags/tag7.xml"/><Relationship Id="rId2"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r">
              <a:spcBef>
                <a:spcPts val="0"/>
              </a:spcBef>
              <a:buNone/>
            </a:pPr>
            <a:fld id="{00000000-1234-1234-1234-123412341234}" type="slidenum">
              <a:rPr lang="en-US" sz="1300" smtClean="0">
                <a:solidFill>
                  <a:srgbClr val="595959"/>
                </a:solidFill>
                <a:latin typeface="Century Gothic"/>
                <a:ea typeface="Century Gothic"/>
                <a:cs typeface="Century Gothic"/>
                <a:sym typeface="Century Gothic"/>
              </a:rPr>
              <a:t>1</a:t>
            </a:fld>
            <a:endParaRPr lang="en-US" sz="1300">
              <a:solidFill>
                <a:srgbClr val="595959"/>
              </a:solidFill>
              <a:latin typeface="Century Gothic"/>
              <a:ea typeface="Century Gothic"/>
              <a:cs typeface="Century Gothic"/>
              <a:sym typeface="Century Gothic"/>
            </a:endParaRPr>
          </a:p>
        </p:txBody>
      </p:sp>
      <p:pic>
        <p:nvPicPr>
          <p:cNvPr id="4" name="pasted-image.tiff"/>
          <p:cNvPicPr>
            <a:picLocks noChangeAspect="1"/>
          </p:cNvPicPr>
          <p:nvPr/>
        </p:nvPicPr>
        <p:blipFill>
          <a:blip r:embed="rId2">
            <a:alphaModFix amt="84744"/>
            <a:extLst/>
          </a:blip>
          <a:stretch>
            <a:fillRect/>
          </a:stretch>
        </p:blipFill>
        <p:spPr>
          <a:xfrm>
            <a:off x="278523" y="11609"/>
            <a:ext cx="8671815" cy="5160733"/>
          </a:xfrm>
          <a:prstGeom prst="rect">
            <a:avLst/>
          </a:prstGeom>
          <a:ln w="12700">
            <a:miter lim="400000"/>
          </a:ln>
        </p:spPr>
      </p:pic>
      <p:pic>
        <p:nvPicPr>
          <p:cNvPr id="5" name="pasted-image.pdf"/>
          <p:cNvPicPr>
            <a:picLocks noChangeAspect="1"/>
          </p:cNvPicPr>
          <p:nvPr/>
        </p:nvPicPr>
        <p:blipFill>
          <a:blip r:embed="rId3">
            <a:extLst/>
          </a:blip>
          <a:srcRect r="54363"/>
          <a:stretch>
            <a:fillRect/>
          </a:stretch>
        </p:blipFill>
        <p:spPr>
          <a:xfrm>
            <a:off x="189761" y="185109"/>
            <a:ext cx="1351710" cy="215312"/>
          </a:xfrm>
          <a:prstGeom prst="rect">
            <a:avLst/>
          </a:prstGeom>
          <a:ln w="12700">
            <a:miter lim="400000"/>
          </a:ln>
        </p:spPr>
      </p:pic>
      <p:pic>
        <p:nvPicPr>
          <p:cNvPr id="6" name="pasted-image.pdf"/>
          <p:cNvPicPr>
            <a:picLocks noChangeAspect="1"/>
          </p:cNvPicPr>
          <p:nvPr/>
        </p:nvPicPr>
        <p:blipFill>
          <a:blip r:embed="rId4">
            <a:extLst/>
          </a:blip>
          <a:stretch>
            <a:fillRect/>
          </a:stretch>
        </p:blipFill>
        <p:spPr>
          <a:xfrm>
            <a:off x="8254068" y="188011"/>
            <a:ext cx="702081" cy="190500"/>
          </a:xfrm>
          <a:prstGeom prst="rect">
            <a:avLst/>
          </a:prstGeom>
          <a:ln w="12700">
            <a:miter lim="400000"/>
          </a:ln>
        </p:spPr>
      </p:pic>
      <p:sp>
        <p:nvSpPr>
          <p:cNvPr id="7" name="Shape 44"/>
          <p:cNvSpPr txBox="1">
            <a:spLocks/>
          </p:cNvSpPr>
          <p:nvPr/>
        </p:nvSpPr>
        <p:spPr>
          <a:xfrm>
            <a:off x="965200" y="1434913"/>
            <a:ext cx="7288868" cy="1396200"/>
          </a:xfrm>
          <a:prstGeom prst="rect">
            <a:avLst/>
          </a:prstGeom>
          <a:noFill/>
          <a:ln>
            <a:noFill/>
          </a:ln>
        </p:spPr>
        <p:txBody>
          <a:bodyPr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446CA9"/>
              </a:buClr>
              <a:buSzPct val="25000"/>
            </a:pPr>
            <a:r>
              <a:rPr lang="en-US" sz="2600" dirty="0">
                <a:solidFill>
                  <a:schemeClr val="bg1"/>
                </a:solidFill>
                <a:latin typeface="Century Gothic"/>
                <a:ea typeface="Century Gothic"/>
                <a:cs typeface="Century Gothic"/>
                <a:sym typeface="Century Gothic"/>
              </a:rPr>
              <a:t>Migrating Legacy Monoliths to Cloud Native </a:t>
            </a:r>
            <a:r>
              <a:rPr lang="en-US" sz="2600" dirty="0" err="1">
                <a:solidFill>
                  <a:schemeClr val="bg1"/>
                </a:solidFill>
                <a:latin typeface="Century Gothic"/>
                <a:ea typeface="Century Gothic"/>
                <a:cs typeface="Century Gothic"/>
                <a:sym typeface="Century Gothic"/>
              </a:rPr>
              <a:t>Microservices</a:t>
            </a:r>
            <a:r>
              <a:rPr lang="en-US" sz="2600" dirty="0">
                <a:solidFill>
                  <a:schemeClr val="bg1"/>
                </a:solidFill>
                <a:latin typeface="Century Gothic"/>
                <a:ea typeface="Century Gothic"/>
                <a:cs typeface="Century Gothic"/>
                <a:sym typeface="Century Gothic"/>
              </a:rPr>
              <a:t> Architectures on </a:t>
            </a:r>
            <a:r>
              <a:rPr lang="en-US" sz="2600" dirty="0" err="1">
                <a:solidFill>
                  <a:schemeClr val="bg1"/>
                </a:solidFill>
                <a:latin typeface="Century Gothic"/>
                <a:ea typeface="Century Gothic"/>
                <a:cs typeface="Century Gothic"/>
                <a:sym typeface="Century Gothic"/>
              </a:rPr>
              <a:t>Kubernetes</a:t>
            </a:r>
            <a:endParaRPr lang="en-US" sz="2600" dirty="0">
              <a:solidFill>
                <a:schemeClr val="bg1"/>
              </a:solidFill>
              <a:latin typeface="Century Gothic"/>
              <a:ea typeface="Century Gothic"/>
              <a:cs typeface="Century Gothic"/>
              <a:sym typeface="Century Gothic"/>
            </a:endParaRPr>
          </a:p>
        </p:txBody>
      </p:sp>
      <p:sp>
        <p:nvSpPr>
          <p:cNvPr id="8" name="Shape 45"/>
          <p:cNvSpPr txBox="1">
            <a:spLocks/>
          </p:cNvSpPr>
          <p:nvPr/>
        </p:nvSpPr>
        <p:spPr>
          <a:xfrm>
            <a:off x="3386254" y="2942863"/>
            <a:ext cx="4867814" cy="1534122"/>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Clr>
                <a:srgbClr val="446CA9"/>
              </a:buClr>
              <a:buSzPct val="25000"/>
              <a:buFont typeface="Arial"/>
              <a:buNone/>
            </a:pPr>
            <a:r>
              <a:rPr lang="en-US" sz="1200" dirty="0" smtClean="0">
                <a:solidFill>
                  <a:srgbClr val="FFFFFF"/>
                </a:solidFill>
              </a:rPr>
              <a:t>Dan Kohn, </a:t>
            </a:r>
            <a:r>
              <a:rPr lang="zh-CN" altLang="en-US" sz="1200" dirty="0" smtClean="0">
                <a:solidFill>
                  <a:srgbClr val="FFFFFF"/>
                </a:solidFill>
              </a:rPr>
              <a:t>执行董事</a:t>
            </a:r>
            <a:r>
              <a:rPr lang="en-US" sz="1200" dirty="0" smtClean="0">
                <a:solidFill>
                  <a:srgbClr val="FFFFFF"/>
                </a:solidFill>
              </a:rPr>
              <a:t>, </a:t>
            </a:r>
          </a:p>
          <a:p>
            <a:pPr algn="r">
              <a:buClr>
                <a:srgbClr val="446CA9"/>
              </a:buClr>
              <a:buSzPct val="25000"/>
              <a:buFont typeface="Arial"/>
              <a:buNone/>
            </a:pPr>
            <a:r>
              <a:rPr lang="en-US" altLang="zh-CN" sz="1200" dirty="0" smtClean="0">
                <a:solidFill>
                  <a:srgbClr val="FFFFFF"/>
                </a:solidFill>
              </a:rPr>
              <a:t>@dankohn1</a:t>
            </a:r>
            <a:endParaRPr lang="en-US" sz="1200" u="sng" dirty="0" smtClean="0">
              <a:solidFill>
                <a:srgbClr val="FFFFFF"/>
              </a:solidFill>
              <a:hlinkClick r:id="rId5"/>
            </a:endParaRPr>
          </a:p>
          <a:p>
            <a:pPr algn="r">
              <a:buClr>
                <a:srgbClr val="446CA9"/>
              </a:buClr>
              <a:buSzPct val="25000"/>
              <a:buFont typeface="Arial"/>
              <a:buNone/>
            </a:pPr>
            <a:endParaRPr lang="en-US" sz="1200" dirty="0" smtClean="0">
              <a:solidFill>
                <a:srgbClr val="FFFFFF"/>
              </a:solidFill>
            </a:endParaRPr>
          </a:p>
          <a:p>
            <a:pPr algn="r">
              <a:buClr>
                <a:srgbClr val="446CA9"/>
              </a:buClr>
              <a:buSzPct val="25000"/>
              <a:buFont typeface="Arial"/>
              <a:buNone/>
            </a:pPr>
            <a:r>
              <a:rPr lang="zh-CN" altLang="en-US" sz="1200" dirty="0" smtClean="0">
                <a:solidFill>
                  <a:srgbClr val="FFFFFF"/>
                </a:solidFill>
              </a:rPr>
              <a:t>下载本演示文稿，请登录</a:t>
            </a:r>
            <a:r>
              <a:rPr lang="en-US" sz="1200" dirty="0" smtClean="0">
                <a:solidFill>
                  <a:srgbClr val="FFFFFF"/>
                </a:solidFill>
              </a:rPr>
              <a:t>:</a:t>
            </a:r>
          </a:p>
          <a:p>
            <a:pPr algn="r">
              <a:buClr>
                <a:srgbClr val="446CA9"/>
              </a:buClr>
              <a:buSzPct val="25000"/>
              <a:buFont typeface="Arial"/>
              <a:buNone/>
            </a:pPr>
            <a:r>
              <a:rPr lang="en-US" sz="1200" dirty="0" smtClean="0">
                <a:solidFill>
                  <a:srgbClr val="FFFFFF"/>
                </a:solidFill>
              </a:rPr>
              <a:t>https://</a:t>
            </a:r>
            <a:r>
              <a:rPr lang="en-US" sz="1200" dirty="0" err="1" smtClean="0">
                <a:solidFill>
                  <a:srgbClr val="FFFFFF"/>
                </a:solidFill>
              </a:rPr>
              <a:t>github.com</a:t>
            </a:r>
            <a:r>
              <a:rPr lang="en-US" sz="1200" dirty="0" smtClean="0">
                <a:solidFill>
                  <a:srgbClr val="FFFFFF"/>
                </a:solidFill>
              </a:rPr>
              <a:t>/</a:t>
            </a:r>
            <a:r>
              <a:rPr lang="en-US" sz="1200" dirty="0" err="1" smtClean="0">
                <a:solidFill>
                  <a:srgbClr val="FFFFFF"/>
                </a:solidFill>
              </a:rPr>
              <a:t>cncf</a:t>
            </a:r>
            <a:r>
              <a:rPr lang="en-US" sz="1200" dirty="0" smtClean="0">
                <a:solidFill>
                  <a:srgbClr val="FFFFFF"/>
                </a:solidFill>
              </a:rPr>
              <a:t>/presentations </a:t>
            </a:r>
            <a:endParaRPr lang="en-US" sz="1200" dirty="0">
              <a:solidFill>
                <a:srgbClr val="FFFFFF"/>
              </a:solidFill>
            </a:endParaRPr>
          </a:p>
        </p:txBody>
      </p:sp>
      <p:sp>
        <p:nvSpPr>
          <p:cNvPr id="9"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pic>
        <p:nvPicPr>
          <p:cNvPr id="10" name="Picture 9" descr="CNCF_Alternate_Pantone_H_K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2900" y="742763"/>
            <a:ext cx="3543300" cy="570086"/>
          </a:xfrm>
          <a:prstGeom prst="rect">
            <a:avLst/>
          </a:prstGeom>
        </p:spPr>
      </p:pic>
    </p:spTree>
    <p:extLst>
      <p:ext uri="{BB962C8B-B14F-4D97-AF65-F5344CB8AC3E}">
        <p14:creationId xmlns:p14="http://schemas.microsoft.com/office/powerpoint/2010/main" val="40203772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11430"/>
            <a:ext cx="9144000" cy="5143500"/>
          </a:xfrm>
          <a:prstGeom prst="rect">
            <a:avLst/>
          </a:prstGeom>
          <a:noFill/>
          <a:ln w="9525">
            <a:noFill/>
          </a:ln>
        </p:spPr>
      </p:pic>
      <p:sp>
        <p:nvSpPr>
          <p:cNvPr id="31747"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31748"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1749" name="Title 1"/>
          <p:cNvSpPr>
            <a:spLocks noGrp="1"/>
          </p:cNvSpPr>
          <p:nvPr>
            <p:ph type="title"/>
          </p:nvPr>
        </p:nvSpPr>
        <p:spPr>
          <a:xfrm>
            <a:off x="701278" y="205979"/>
            <a:ext cx="7985522" cy="857250"/>
          </a:xfrm>
          <a:ln/>
        </p:spPr>
        <p:txBody>
          <a:bodyPr vert="horz" wrap="square" anchor="ctr"/>
          <a:lstStyle/>
          <a:p>
            <a:pPr algn="l"/>
            <a:r>
              <a:rPr lang="zh-CN" altLang="en-US" sz="3300" kern="1200" dirty="0">
                <a:solidFill>
                  <a:srgbClr val="262626"/>
                </a:solidFill>
                <a:latin typeface="Arial" panose="020B0604020202020204" pitchFamily="34" charset="0"/>
                <a:ea typeface="Arial" panose="020B0604020202020204" pitchFamily="34" charset="0"/>
                <a:sym typeface="Arial" panose="020B0604020202020204" pitchFamily="34" charset="0"/>
              </a:rPr>
              <a:t>平台即服务: Heroku (2009)</a:t>
            </a:r>
          </a:p>
        </p:txBody>
      </p:sp>
      <p:sp>
        <p:nvSpPr>
          <p:cNvPr id="31750" name="Content Placeholder 2"/>
          <p:cNvSpPr>
            <a:spLocks noGrp="1"/>
          </p:cNvSpPr>
          <p:nvPr>
            <p:ph idx="1"/>
          </p:nvPr>
        </p:nvSpPr>
        <p:spPr>
          <a:xfrm>
            <a:off x="3551635" y="1112043"/>
            <a:ext cx="4343400" cy="1596629"/>
          </a:xfrm>
          <a:ln/>
        </p:spPr>
        <p:txBody>
          <a:bodyPr vert="horz" wrap="square" anchor="t">
            <a:normAutofit lnSpcReduction="10000"/>
          </a:bodyPr>
          <a:lstStyle/>
          <a:p>
            <a:pPr marL="118110" indent="-118110" defTabSz="342900">
              <a:lnSpc>
                <a:spcPct val="90000"/>
              </a:lnSpc>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2009，Heroku的发布使“平台即服务”流行起来</a:t>
            </a:r>
          </a:p>
          <a:p>
            <a:pPr marL="118110" indent="-118110" defTabSz="342900">
              <a:lnSpc>
                <a:spcPct val="90000"/>
              </a:lnSpc>
              <a:buFont typeface="Wingdings" panose="05000000000000000000" pitchFamily="2" charset="2"/>
              <a:buChar char="§"/>
            </a:pPr>
            <a:r>
              <a:rPr lang="zh-CN" altLang="en-US" sz="1600" dirty="0">
                <a:solidFill>
                  <a:srgbClr val="595959"/>
                </a:solidFill>
                <a:latin typeface="Century Gothic" charset="0"/>
                <a:ea typeface="Century Gothic" charset="0"/>
                <a:sym typeface="Century Gothic" charset="0"/>
              </a:rPr>
              <a:t>架构的基石</a:t>
            </a:r>
            <a:r>
              <a:rPr lang="zh-CN" altLang="en-US" sz="1600" kern="1200" dirty="0">
                <a:solidFill>
                  <a:srgbClr val="595959"/>
                </a:solidFill>
                <a:latin typeface="Century Gothic" charset="0"/>
                <a:ea typeface="Century Gothic" charset="0"/>
                <a:sym typeface="Century Gothic" charset="0"/>
              </a:rPr>
              <a:t>是</a:t>
            </a:r>
            <a:r>
              <a:rPr lang="en-US" altLang="zh-CN" sz="1600" kern="1200" dirty="0">
                <a:solidFill>
                  <a:srgbClr val="595959"/>
                </a:solidFill>
                <a:latin typeface="Century Gothic" charset="0"/>
                <a:ea typeface="Century Gothic" charset="0"/>
                <a:sym typeface="Century Gothic" charset="0"/>
              </a:rPr>
              <a:t>Buildpack</a:t>
            </a:r>
            <a:r>
              <a:rPr lang="zh-CN" altLang="en-US" sz="1600" kern="1200" dirty="0">
                <a:solidFill>
                  <a:srgbClr val="595959"/>
                </a:solidFill>
                <a:latin typeface="Century Gothic" charset="0"/>
                <a:ea typeface="Century Gothic" charset="0"/>
                <a:sym typeface="Century Gothic" charset="0"/>
              </a:rPr>
              <a:t>，启用容器化的12因素应用程序</a:t>
            </a:r>
          </a:p>
          <a:p>
            <a:pPr marL="225266" lvl="1" indent="-107156" algn="l" defTabSz="342900">
              <a:lnSpc>
                <a:spcPct val="90000"/>
              </a:lnSpc>
              <a:buSzPct val="80000"/>
              <a:buFont typeface="Arial" panose="020B0604020202020204" pitchFamily="34" charset="0"/>
              <a:buChar char="•"/>
            </a:pPr>
            <a:r>
              <a:rPr lang="zh-CN" altLang="en-US" sz="1400" dirty="0">
                <a:solidFill>
                  <a:srgbClr val="595959"/>
                </a:solidFill>
                <a:latin typeface="Century Gothic" charset="0"/>
                <a:ea typeface="Century Gothic" charset="0"/>
                <a:sym typeface="Century Gothic" charset="0"/>
              </a:rPr>
              <a:t>构建容器</a:t>
            </a:r>
            <a:r>
              <a:rPr lang="zh-CN" altLang="en-US" sz="1400" kern="1200" dirty="0">
                <a:solidFill>
                  <a:srgbClr val="595959"/>
                </a:solidFill>
                <a:latin typeface="Century Gothic" charset="0"/>
                <a:ea typeface="Century Gothic" charset="0"/>
                <a:sym typeface="Century Gothic" charset="0"/>
              </a:rPr>
              <a:t>的过程是不透明的，但是:</a:t>
            </a:r>
          </a:p>
          <a:p>
            <a:pPr marL="225266" lvl="1" indent="-107156" algn="l" defTabSz="342900">
              <a:lnSpc>
                <a:spcPct val="90000"/>
              </a:lnSpc>
              <a:buSzPct val="80000"/>
              <a:buFont typeface="Arial" panose="020B0604020202020204" pitchFamily="34" charset="0"/>
              <a:buChar char="•"/>
            </a:pPr>
            <a:r>
              <a:rPr lang="zh-CN" altLang="en-US" sz="1400" kern="1200" dirty="0">
                <a:solidFill>
                  <a:srgbClr val="595959"/>
                </a:solidFill>
                <a:latin typeface="Century Gothic" charset="0"/>
                <a:ea typeface="Century Gothic" charset="0"/>
                <a:sym typeface="Century Gothic" charset="0"/>
              </a:rPr>
              <a:t>部署新版本的应用只是：</a:t>
            </a:r>
            <a:r>
              <a:rPr lang="zh-CN" altLang="en-US" sz="1400" kern="1200" dirty="0">
                <a:solidFill>
                  <a:srgbClr val="595959"/>
                </a:solidFill>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p:txBody>
      </p:sp>
      <p:pic>
        <p:nvPicPr>
          <p:cNvPr id="31751"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8613" y="803673"/>
            <a:ext cx="3399235" cy="1435894"/>
          </a:xfrm>
          <a:prstGeom prst="rect">
            <a:avLst/>
          </a:prstGeom>
          <a:noFill/>
          <a:ln w="9525">
            <a:noFill/>
          </a:ln>
        </p:spPr>
      </p:pic>
      <p:sp>
        <p:nvSpPr>
          <p:cNvPr id="31752" name="Slide Number Placeholder 3"/>
          <p:cNvSpPr/>
          <p:nvPr/>
        </p:nvSpPr>
        <p:spPr>
          <a:xfrm>
            <a:off x="8559404" y="4769644"/>
            <a:ext cx="482203" cy="273844"/>
          </a:xfrm>
          <a:prstGeom prst="rect">
            <a:avLst/>
          </a:prstGeom>
          <a:noFill/>
          <a:ln w="9525">
            <a:noFill/>
          </a:ln>
        </p:spPr>
        <p:txBody>
          <a:bodyPr lIns="121900" tIns="60925" rIns="121900" bIns="60925" anchor="ctr"/>
          <a:lstStyle/>
          <a:p>
            <a:pPr lvl="0" algn="ctr">
              <a:lnSpc>
                <a:spcPct val="100000"/>
              </a:lnSpc>
              <a:spcBef>
                <a:spcPct val="0"/>
              </a:spcBef>
              <a:spcAft>
                <a:spcPct val="0"/>
              </a:spcAft>
              <a:buNone/>
            </a:pPr>
            <a:fld id="{9A0DB2DC-4C9A-4742-B13C-FB6460FD3503}" type="slidenum">
              <a:rPr lang="en-US" altLang="x-none" sz="1000" dirty="0">
                <a:solidFill>
                  <a:srgbClr val="12619B"/>
                </a:solidFill>
                <a:latin typeface="Calibri" panose="020F0502020204030204" pitchFamily="34" charset="0"/>
                <a:ea typeface="Calibri" panose="020F0502020204030204" pitchFamily="34" charset="0"/>
                <a:sym typeface="Calibri" panose="020F0502020204030204" pitchFamily="34" charset="0"/>
              </a:rPr>
              <a:t>10</a:t>
            </a:fld>
            <a:endParaRPr lang="en-US" altLang="x-none" sz="1000" b="1" i="1" dirty="0">
              <a:solidFill>
                <a:srgbClr val="12619B"/>
              </a:solidFill>
              <a:latin typeface="Calibri" panose="020F0502020204030204" pitchFamily="34" charset="0"/>
              <a:ea typeface="Calibri" panose="020F0502020204030204" pitchFamily="34" charset="0"/>
              <a:sym typeface="Calibri" panose="020F0502020204030204" pitchFamily="34" charset="0"/>
            </a:endParaRPr>
          </a:p>
        </p:txBody>
      </p:sp>
      <p:sp>
        <p:nvSpPr>
          <p:cNvPr id="31753" name="Straight Connector 20"/>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1754" name="Straight Connector 24"/>
          <p:cNvSpPr/>
          <p:nvPr/>
        </p:nvSpPr>
        <p:spPr>
          <a:xfrm>
            <a:off x="3940969" y="3448050"/>
            <a:ext cx="1191" cy="690563"/>
          </a:xfrm>
          <a:prstGeom prst="line">
            <a:avLst/>
          </a:prstGeom>
          <a:ln w="25400" cap="flat" cmpd="sng">
            <a:solidFill>
              <a:srgbClr val="660066"/>
            </a:solidFill>
            <a:prstDash val="solid"/>
            <a:bevel/>
            <a:headEnd type="none" w="med" len="med"/>
            <a:tailEnd type="none" w="med" len="med"/>
          </a:ln>
        </p:spPr>
      </p:sp>
      <p:sp>
        <p:nvSpPr>
          <p:cNvPr id="31755" name="Oval 25"/>
          <p:cNvSpPr/>
          <p:nvPr/>
        </p:nvSpPr>
        <p:spPr>
          <a:xfrm>
            <a:off x="3550444" y="2872979"/>
            <a:ext cx="779860" cy="779859"/>
          </a:xfrm>
          <a:prstGeom prst="ellipse">
            <a:avLst/>
          </a:prstGeom>
          <a:solidFill>
            <a:srgbClr val="660066"/>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56" name="TextBox 26"/>
          <p:cNvSpPr/>
          <p:nvPr/>
        </p:nvSpPr>
        <p:spPr>
          <a:xfrm>
            <a:off x="3609976" y="3089672"/>
            <a:ext cx="641747"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平台即服务</a:t>
            </a:r>
            <a:endParaRPr lang="en-US" altLang="x-none" sz="1000" dirty="0">
              <a:solidFill>
                <a:schemeClr val="bg1"/>
              </a:solidFill>
              <a:latin typeface="Century Gothic" charset="0"/>
              <a:ea typeface="Century Gothic" charset="0"/>
              <a:sym typeface="Century Gothic" charset="0"/>
            </a:endParaRPr>
          </a:p>
        </p:txBody>
      </p:sp>
      <p:sp>
        <p:nvSpPr>
          <p:cNvPr id="31757" name="Isosceles Triangle 27"/>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58" name="Straight Connector 28"/>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1759" name="Oval 29"/>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0" name="Straight Connector 31"/>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1761" name="Oval 32"/>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2" name="Rectangle 33"/>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3" name="Rectangle 34"/>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4" name="Rectangle 35"/>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5" name="Rectangle 36"/>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6" name="Rectangle 37"/>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7" name="Rectangle 38"/>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8" name="Rectangle 39"/>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69" name="Rectangle 40"/>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1770" name="TextBox 41"/>
          <p:cNvSpPr/>
          <p:nvPr/>
        </p:nvSpPr>
        <p:spPr>
          <a:xfrm>
            <a:off x="70613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1771" name="TextBox 42"/>
          <p:cNvSpPr/>
          <p:nvPr/>
        </p:nvSpPr>
        <p:spPr>
          <a:xfrm>
            <a:off x="172292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1772" name="TextBox 43"/>
          <p:cNvSpPr/>
          <p:nvPr/>
        </p:nvSpPr>
        <p:spPr>
          <a:xfrm>
            <a:off x="2692094"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2006</a:t>
            </a:r>
            <a:endParaRPr lang="zh-CN" altLang="en-US" dirty="0">
              <a:latin typeface="Calibri" panose="020F0502020204030204" pitchFamily="34" charset="0"/>
              <a:ea typeface="Calibri" panose="020F0502020204030204" pitchFamily="34" charset="0"/>
            </a:endParaRPr>
          </a:p>
        </p:txBody>
      </p:sp>
      <p:sp>
        <p:nvSpPr>
          <p:cNvPr id="31773" name="TextBox 44"/>
          <p:cNvSpPr/>
          <p:nvPr/>
        </p:nvSpPr>
        <p:spPr>
          <a:xfrm>
            <a:off x="372198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2009</a:t>
            </a:r>
            <a:endParaRPr lang="zh-CN" altLang="en-US" dirty="0">
              <a:latin typeface="Calibri" panose="020F0502020204030204" pitchFamily="34" charset="0"/>
              <a:ea typeface="Calibri" panose="020F0502020204030204" pitchFamily="34" charset="0"/>
            </a:endParaRPr>
          </a:p>
        </p:txBody>
      </p:sp>
      <p:pic>
        <p:nvPicPr>
          <p:cNvPr id="31774" name="Picture 4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50419" y="4161235"/>
            <a:ext cx="1200150" cy="507206"/>
          </a:xfrm>
          <a:prstGeom prst="rect">
            <a:avLst/>
          </a:prstGeom>
          <a:noFill/>
          <a:ln w="9525">
            <a:noFill/>
          </a:ln>
        </p:spPr>
      </p:pic>
      <p:pic>
        <p:nvPicPr>
          <p:cNvPr id="31775" name="Picture 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1776" name="Picture 5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sp>
        <p:nvSpPr>
          <p:cNvPr id="31777" name="Oval 52"/>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pic>
        <p:nvPicPr>
          <p:cNvPr id="31778" name="Picture 5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1779" name="TextBox 30"/>
          <p:cNvSpPr/>
          <p:nvPr/>
        </p:nvSpPr>
        <p:spPr>
          <a:xfrm>
            <a:off x="663179" y="3075385"/>
            <a:ext cx="573881"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sp>
        <p:nvSpPr>
          <p:cNvPr id="31780"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虚拟化</a:t>
            </a:r>
            <a:endParaRPr lang="en-US" altLang="x-none" sz="1000" dirty="0">
              <a:solidFill>
                <a:schemeClr val="bg1"/>
              </a:solidFill>
              <a:latin typeface="Century Gothic" charset="0"/>
              <a:ea typeface="Century Gothic" charset="0"/>
              <a:sym typeface="Century Gothic" charset="0"/>
            </a:endParaRPr>
          </a:p>
        </p:txBody>
      </p:sp>
      <p:sp>
        <p:nvSpPr>
          <p:cNvPr id="31781" name="TextBox 39"/>
          <p:cNvSpPr/>
          <p:nvPr/>
        </p:nvSpPr>
        <p:spPr>
          <a:xfrm>
            <a:off x="2569369" y="3080148"/>
            <a:ext cx="738188" cy="37742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基础设施即服务</a:t>
            </a:r>
            <a:endParaRPr lang="en-US" altLang="x-none" sz="1000" dirty="0">
              <a:solidFill>
                <a:schemeClr val="bg1"/>
              </a:solidFill>
              <a:latin typeface="Century Gothic" charset="0"/>
              <a:ea typeface="Century Gothic" charset="0"/>
              <a:sym typeface="Century Gothic" charset="0"/>
            </a:endParaRPr>
          </a:p>
        </p:txBody>
      </p:sp>
    </p:spTree>
    <p:extLst>
      <p:ext uri="{BB962C8B-B14F-4D97-AF65-F5344CB8AC3E}">
        <p14:creationId xmlns:p14="http://schemas.microsoft.com/office/powerpoint/2010/main" val="1820185520"/>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32771"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32772"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2773" name="Title 1"/>
          <p:cNvSpPr>
            <a:spLocks noGrp="1"/>
          </p:cNvSpPr>
          <p:nvPr>
            <p:ph type="title"/>
          </p:nvPr>
        </p:nvSpPr>
        <p:spPr>
          <a:xfrm>
            <a:off x="701278" y="205979"/>
            <a:ext cx="7985522" cy="857250"/>
          </a:xfrm>
          <a:ln/>
        </p:spPr>
        <p:txBody>
          <a:bodyPr vert="horz" wrap="square" anchor="ctr"/>
          <a:lstStyle/>
          <a:p>
            <a:pPr algn="l"/>
            <a:r>
              <a:rPr lang="zh-CN" altLang="en-US" sz="3300" kern="1200" dirty="0">
                <a:solidFill>
                  <a:srgbClr val="262626"/>
                </a:solidFill>
                <a:latin typeface="Arial" panose="020B0604020202020204" pitchFamily="34" charset="0"/>
                <a:ea typeface="Arial" panose="020B0604020202020204" pitchFamily="34" charset="0"/>
                <a:sym typeface="Arial" panose="020B0604020202020204" pitchFamily="34" charset="0"/>
              </a:rPr>
              <a:t>开源“基础设施即服务”: OpenStack (2010)</a:t>
            </a:r>
          </a:p>
        </p:txBody>
      </p:sp>
      <p:sp>
        <p:nvSpPr>
          <p:cNvPr id="32774" name="Content Placeholder 2"/>
          <p:cNvSpPr>
            <a:spLocks noGrp="1"/>
          </p:cNvSpPr>
          <p:nvPr>
            <p:ph idx="1"/>
          </p:nvPr>
        </p:nvSpPr>
        <p:spPr>
          <a:xfrm>
            <a:off x="3851672" y="1014413"/>
            <a:ext cx="5018484" cy="1688306"/>
          </a:xfrm>
          <a:ln/>
        </p:spPr>
        <p:txBody>
          <a:bodyPr vert="horz" wrap="square" anchor="t">
            <a:normAutofit/>
          </a:bodyPr>
          <a:lstStyle/>
          <a:p>
            <a:pPr marL="118110" indent="-118110"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基石仍然是虚拟机</a:t>
            </a:r>
          </a:p>
        </p:txBody>
      </p:sp>
      <p:pic>
        <p:nvPicPr>
          <p:cNvPr id="32775"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5863" y="892969"/>
            <a:ext cx="1905000" cy="1905000"/>
          </a:xfrm>
          <a:prstGeom prst="rect">
            <a:avLst/>
          </a:prstGeom>
          <a:noFill/>
          <a:ln w="9525">
            <a:noFill/>
          </a:ln>
        </p:spPr>
      </p:pic>
      <p:sp>
        <p:nvSpPr>
          <p:cNvPr id="32776" name="Slide Number Placeholder 3"/>
          <p:cNvSpPr/>
          <p:nvPr/>
        </p:nvSpPr>
        <p:spPr>
          <a:xfrm>
            <a:off x="8559404" y="4769644"/>
            <a:ext cx="482203" cy="273844"/>
          </a:xfrm>
          <a:prstGeom prst="rect">
            <a:avLst/>
          </a:prstGeom>
          <a:noFill/>
          <a:ln w="9525">
            <a:noFill/>
          </a:ln>
        </p:spPr>
        <p:txBody>
          <a:bodyPr lIns="121900" tIns="60925" rIns="121900" bIns="60925" anchor="ctr"/>
          <a:lstStyle/>
          <a:p>
            <a:pPr lvl="0" algn="ctr">
              <a:lnSpc>
                <a:spcPct val="100000"/>
              </a:lnSpc>
              <a:spcBef>
                <a:spcPct val="0"/>
              </a:spcBef>
              <a:spcAft>
                <a:spcPct val="0"/>
              </a:spcAft>
              <a:buNone/>
            </a:pPr>
            <a:fld id="{9A0DB2DC-4C9A-4742-B13C-FB6460FD3503}" type="slidenum">
              <a:rPr lang="en-US" altLang="x-none" sz="1000" dirty="0">
                <a:solidFill>
                  <a:srgbClr val="12619B"/>
                </a:solidFill>
                <a:latin typeface="Calibri" panose="020F0502020204030204" pitchFamily="34" charset="0"/>
                <a:ea typeface="Calibri" panose="020F0502020204030204" pitchFamily="34" charset="0"/>
                <a:sym typeface="Calibri" panose="020F0502020204030204" pitchFamily="34" charset="0"/>
              </a:rPr>
              <a:t>11</a:t>
            </a:fld>
            <a:endParaRPr lang="en-US" altLang="x-none" sz="1000" b="1" i="1" dirty="0">
              <a:solidFill>
                <a:srgbClr val="12619B"/>
              </a:solidFill>
              <a:latin typeface="Calibri" panose="020F0502020204030204" pitchFamily="34" charset="0"/>
              <a:ea typeface="Calibri" panose="020F0502020204030204" pitchFamily="34" charset="0"/>
              <a:sym typeface="Calibri" panose="020F0502020204030204" pitchFamily="34" charset="0"/>
            </a:endParaRPr>
          </a:p>
        </p:txBody>
      </p:sp>
      <p:sp>
        <p:nvSpPr>
          <p:cNvPr id="32777" name="Straight Connector 22"/>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2778" name="Straight Connector 23"/>
          <p:cNvSpPr/>
          <p:nvPr/>
        </p:nvSpPr>
        <p:spPr>
          <a:xfrm>
            <a:off x="4943475" y="3448050"/>
            <a:ext cx="1191" cy="690563"/>
          </a:xfrm>
          <a:prstGeom prst="line">
            <a:avLst/>
          </a:prstGeom>
          <a:ln w="25400" cap="flat" cmpd="sng">
            <a:solidFill>
              <a:srgbClr val="000090"/>
            </a:solidFill>
            <a:prstDash val="solid"/>
            <a:bevel/>
            <a:headEnd type="none" w="med" len="med"/>
            <a:tailEnd type="none" w="med" len="med"/>
          </a:ln>
        </p:spPr>
      </p:sp>
      <p:sp>
        <p:nvSpPr>
          <p:cNvPr id="32779" name="Oval 24"/>
          <p:cNvSpPr/>
          <p:nvPr/>
        </p:nvSpPr>
        <p:spPr>
          <a:xfrm>
            <a:off x="4552950" y="2872979"/>
            <a:ext cx="779860" cy="779859"/>
          </a:xfrm>
          <a:prstGeom prst="ellipse">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80" name="TextBox 25"/>
          <p:cNvSpPr/>
          <p:nvPr/>
        </p:nvSpPr>
        <p:spPr>
          <a:xfrm>
            <a:off x="4764882" y="3067050"/>
            <a:ext cx="407194" cy="376238"/>
          </a:xfrm>
          <a:prstGeom prst="rect">
            <a:avLst/>
          </a:prstGeom>
          <a:noFill/>
          <a:ln w="9525">
            <a:noFill/>
          </a:ln>
        </p:spPr>
        <p:txBody>
          <a:bodyPr wrap="non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开源</a:t>
            </a:r>
            <a:endParaRPr lang="en-US" altLang="x-none" sz="1000" dirty="0">
              <a:solidFill>
                <a:schemeClr val="bg1"/>
              </a:solidFill>
              <a:latin typeface="Century Gothic" charset="0"/>
              <a:ea typeface="Century Gothic" charset="0"/>
              <a:sym typeface="Century Gothic" charset="0"/>
            </a:endParaRPr>
          </a:p>
          <a:p>
            <a:pPr lvl="0" algn="ctr">
              <a:lnSpc>
                <a:spcPct val="100000"/>
              </a:lnSpc>
            </a:pPr>
            <a:r>
              <a:rPr lang="en-US" altLang="x-none" sz="1000" dirty="0">
                <a:solidFill>
                  <a:schemeClr val="bg1"/>
                </a:solidFill>
                <a:latin typeface="Century Gothic" charset="0"/>
                <a:ea typeface="Century Gothic" charset="0"/>
                <a:sym typeface="Century Gothic" charset="0"/>
              </a:rPr>
              <a:t>IaaS</a:t>
            </a:r>
          </a:p>
        </p:txBody>
      </p:sp>
      <p:sp>
        <p:nvSpPr>
          <p:cNvPr id="32781" name="Straight Connector 26"/>
          <p:cNvSpPr/>
          <p:nvPr/>
        </p:nvSpPr>
        <p:spPr>
          <a:xfrm>
            <a:off x="3940969" y="3448050"/>
            <a:ext cx="1191" cy="690563"/>
          </a:xfrm>
          <a:prstGeom prst="line">
            <a:avLst/>
          </a:prstGeom>
          <a:ln w="25400" cap="flat" cmpd="sng">
            <a:solidFill>
              <a:srgbClr val="660066"/>
            </a:solidFill>
            <a:prstDash val="solid"/>
            <a:bevel/>
            <a:headEnd type="none" w="med" len="med"/>
            <a:tailEnd type="none" w="med" len="med"/>
          </a:ln>
        </p:spPr>
      </p:sp>
      <p:sp>
        <p:nvSpPr>
          <p:cNvPr id="32782" name="Oval 27"/>
          <p:cNvSpPr/>
          <p:nvPr/>
        </p:nvSpPr>
        <p:spPr>
          <a:xfrm>
            <a:off x="3550444" y="2872979"/>
            <a:ext cx="779860" cy="779859"/>
          </a:xfrm>
          <a:prstGeom prst="ellipse">
            <a:avLst/>
          </a:prstGeom>
          <a:solidFill>
            <a:srgbClr val="660066"/>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83" name="TextBox 28"/>
          <p:cNvSpPr/>
          <p:nvPr/>
        </p:nvSpPr>
        <p:spPr>
          <a:xfrm>
            <a:off x="3655219" y="3071812"/>
            <a:ext cx="583406"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平台即服务</a:t>
            </a:r>
            <a:endParaRPr lang="en-US" altLang="x-none" sz="1000" dirty="0">
              <a:solidFill>
                <a:schemeClr val="bg1"/>
              </a:solidFill>
              <a:latin typeface="Century Gothic" charset="0"/>
              <a:ea typeface="Century Gothic" charset="0"/>
              <a:sym typeface="Century Gothic" charset="0"/>
            </a:endParaRPr>
          </a:p>
        </p:txBody>
      </p:sp>
      <p:sp>
        <p:nvSpPr>
          <p:cNvPr id="32784" name="Isosceles Triangle 30"/>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85" name="Straight Connector 33"/>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2786" name="Oval 34"/>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87" name="Straight Connector 36"/>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2788" name="Oval 37"/>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89" name="Rectangle 39"/>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0" name="Rectangle 40"/>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1" name="Rectangle 41"/>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2" name="Rectangle 42"/>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3" name="Rectangle 43"/>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4" name="Rectangle 44"/>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5" name="Rectangle 45"/>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6" name="Rectangle 46"/>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2797" name="TextBox 47"/>
          <p:cNvSpPr/>
          <p:nvPr/>
        </p:nvSpPr>
        <p:spPr>
          <a:xfrm>
            <a:off x="70613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2798" name="TextBox 48"/>
          <p:cNvSpPr/>
          <p:nvPr/>
        </p:nvSpPr>
        <p:spPr>
          <a:xfrm>
            <a:off x="172292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2799" name="TextBox 49"/>
          <p:cNvSpPr/>
          <p:nvPr/>
        </p:nvSpPr>
        <p:spPr>
          <a:xfrm>
            <a:off x="2692094"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2006</a:t>
            </a:r>
            <a:endParaRPr lang="zh-CN" altLang="en-US" dirty="0">
              <a:latin typeface="Calibri" panose="020F0502020204030204" pitchFamily="34" charset="0"/>
              <a:ea typeface="Calibri" panose="020F0502020204030204" pitchFamily="34" charset="0"/>
            </a:endParaRPr>
          </a:p>
        </p:txBody>
      </p:sp>
      <p:sp>
        <p:nvSpPr>
          <p:cNvPr id="32800" name="TextBox 50"/>
          <p:cNvSpPr/>
          <p:nvPr/>
        </p:nvSpPr>
        <p:spPr>
          <a:xfrm>
            <a:off x="372198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2009</a:t>
            </a:r>
            <a:endParaRPr lang="zh-CN" altLang="en-US" dirty="0">
              <a:latin typeface="Calibri" panose="020F0502020204030204" pitchFamily="34" charset="0"/>
              <a:ea typeface="Calibri" panose="020F0502020204030204" pitchFamily="34" charset="0"/>
            </a:endParaRPr>
          </a:p>
        </p:txBody>
      </p:sp>
      <p:sp>
        <p:nvSpPr>
          <p:cNvPr id="32801" name="TextBox 51"/>
          <p:cNvSpPr/>
          <p:nvPr/>
        </p:nvSpPr>
        <p:spPr>
          <a:xfrm>
            <a:off x="469770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2010</a:t>
            </a:r>
            <a:endParaRPr lang="zh-CN" altLang="en-US" dirty="0">
              <a:latin typeface="Calibri" panose="020F0502020204030204" pitchFamily="34" charset="0"/>
              <a:ea typeface="Calibri" panose="020F0502020204030204" pitchFamily="34" charset="0"/>
            </a:endParaRPr>
          </a:p>
        </p:txBody>
      </p:sp>
      <p:sp>
        <p:nvSpPr>
          <p:cNvPr id="32802" name="Oval 53"/>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pic>
        <p:nvPicPr>
          <p:cNvPr id="32803" name="Picture 5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62451" y="4261248"/>
            <a:ext cx="1212056" cy="510778"/>
          </a:xfrm>
          <a:prstGeom prst="rect">
            <a:avLst/>
          </a:prstGeom>
          <a:noFill/>
          <a:ln w="9525">
            <a:noFill/>
          </a:ln>
        </p:spPr>
      </p:pic>
      <p:pic>
        <p:nvPicPr>
          <p:cNvPr id="32804" name="Picture 5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50419" y="4161235"/>
            <a:ext cx="1200150" cy="507206"/>
          </a:xfrm>
          <a:prstGeom prst="rect">
            <a:avLst/>
          </a:prstGeom>
          <a:noFill/>
          <a:ln w="9525">
            <a:noFill/>
          </a:ln>
        </p:spPr>
      </p:pic>
      <p:pic>
        <p:nvPicPr>
          <p:cNvPr id="32805" name="Picture 5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2806" name="Picture 6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pic>
        <p:nvPicPr>
          <p:cNvPr id="32807" name="Picture 6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2808" name="TextBox 30"/>
          <p:cNvSpPr/>
          <p:nvPr/>
        </p:nvSpPr>
        <p:spPr>
          <a:xfrm>
            <a:off x="663179" y="3075385"/>
            <a:ext cx="573881"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sp>
        <p:nvSpPr>
          <p:cNvPr id="32809"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虚拟化</a:t>
            </a:r>
            <a:endParaRPr lang="en-US" altLang="x-none" sz="1000" dirty="0">
              <a:solidFill>
                <a:schemeClr val="bg1"/>
              </a:solidFill>
              <a:latin typeface="Century Gothic" charset="0"/>
              <a:ea typeface="Century Gothic" charset="0"/>
              <a:sym typeface="Century Gothic" charset="0"/>
            </a:endParaRPr>
          </a:p>
        </p:txBody>
      </p:sp>
      <p:sp>
        <p:nvSpPr>
          <p:cNvPr id="32810" name="TextBox 39"/>
          <p:cNvSpPr/>
          <p:nvPr/>
        </p:nvSpPr>
        <p:spPr>
          <a:xfrm>
            <a:off x="2569369" y="3080148"/>
            <a:ext cx="738188" cy="37742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基础设施即服务</a:t>
            </a:r>
            <a:endParaRPr lang="en-US" altLang="x-none" sz="1000" dirty="0">
              <a:solidFill>
                <a:schemeClr val="bg1"/>
              </a:solidFill>
              <a:latin typeface="Century Gothic" charset="0"/>
              <a:ea typeface="Century Gothic" charset="0"/>
              <a:sym typeface="Century Gothic" charset="0"/>
            </a:endParaRPr>
          </a:p>
        </p:txBody>
      </p:sp>
    </p:spTree>
    <p:extLst>
      <p:ext uri="{BB962C8B-B14F-4D97-AF65-F5344CB8AC3E}">
        <p14:creationId xmlns:p14="http://schemas.microsoft.com/office/powerpoint/2010/main" val="1929128715"/>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33795"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endParaRPr lang="zh-CN" altLang="en-US" dirty="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pic>
        <p:nvPicPr>
          <p:cNvPr id="33796"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3797" name="Title 1"/>
          <p:cNvSpPr>
            <a:spLocks noGrp="1"/>
          </p:cNvSpPr>
          <p:nvPr>
            <p:ph type="title"/>
          </p:nvPr>
        </p:nvSpPr>
        <p:spPr>
          <a:xfrm>
            <a:off x="701278" y="205979"/>
            <a:ext cx="7985522" cy="857250"/>
          </a:xfrm>
          <a:ln/>
        </p:spPr>
        <p:txBody>
          <a:bodyPr vert="horz" wrap="square" anchor="ctr"/>
          <a:lstStyle/>
          <a:p>
            <a:pPr algn="l"/>
            <a:r>
              <a:rPr lang="zh-CN" altLang="en-US" sz="2600" kern="1200" dirty="0">
                <a:solidFill>
                  <a:srgbClr val="262626"/>
                </a:solidFill>
                <a:latin typeface="Century Gothic" charset="0"/>
                <a:ea typeface="宋体" panose="02010600030101010101" pitchFamily="2" charset="-122"/>
                <a:sym typeface="Century Gothic" charset="0"/>
              </a:rPr>
              <a:t>开源平台即服务</a:t>
            </a:r>
            <a:r>
              <a:rPr lang="zh-CN" altLang="en-US" sz="2600" kern="1200" dirty="0">
                <a:solidFill>
                  <a:srgbClr val="262626"/>
                </a:solidFill>
                <a:latin typeface="Century Gothic" charset="0"/>
                <a:ea typeface="Arial" panose="020B0604020202020204" pitchFamily="34" charset="0"/>
                <a:sym typeface="Century Gothic" charset="0"/>
              </a:rPr>
              <a:t>: Cloud Foundry (2011)</a:t>
            </a:r>
            <a:endParaRPr lang="zh-CN" altLang="en-US" sz="3300" kern="1200" dirty="0">
              <a:latin typeface="Arial" panose="020B0604020202020204" pitchFamily="34" charset="0"/>
              <a:ea typeface="Arial" panose="020B0604020202020204" pitchFamily="34" charset="0"/>
              <a:sym typeface="Arial" panose="020B0604020202020204" pitchFamily="34" charset="0"/>
            </a:endParaRPr>
          </a:p>
        </p:txBody>
      </p:sp>
      <p:sp>
        <p:nvSpPr>
          <p:cNvPr id="33798" name="Content Placeholder 2"/>
          <p:cNvSpPr>
            <a:spLocks noGrp="1"/>
          </p:cNvSpPr>
          <p:nvPr>
            <p:ph idx="1"/>
          </p:nvPr>
        </p:nvSpPr>
        <p:spPr>
          <a:xfrm>
            <a:off x="4294585" y="1015604"/>
            <a:ext cx="4323159" cy="1760934"/>
          </a:xfrm>
          <a:ln/>
        </p:spPr>
        <p:txBody>
          <a:bodyPr vert="horz" wrap="square" anchor="t">
            <a:normAutofit/>
          </a:bodyPr>
          <a:lstStyle/>
          <a:p>
            <a:pPr marL="115729" indent="-115729" defTabSz="342900">
              <a:lnSpc>
                <a:spcPct val="120000"/>
              </a:lnSpc>
              <a:spcBef>
                <a:spcPct val="0"/>
              </a:spcBef>
              <a:spcAft>
                <a:spcPts val="600"/>
              </a:spcAft>
              <a:buFont typeface="Wingdings" panose="05000000000000000000" pitchFamily="2" charset="2"/>
              <a:buChar char="§"/>
            </a:pPr>
            <a:r>
              <a:rPr lang="zh-CN" altLang="en-US" sz="1100" kern="1200" dirty="0">
                <a:solidFill>
                  <a:srgbClr val="595959"/>
                </a:solidFill>
                <a:latin typeface="Century Gothic" charset="0"/>
                <a:ea typeface="Arial" panose="020B0604020202020204" pitchFamily="34" charset="0"/>
                <a:sym typeface="Century Gothic" charset="0"/>
              </a:rPr>
              <a:t>Pivotal</a:t>
            </a:r>
            <a:r>
              <a:rPr lang="zh-CN" altLang="en-US" sz="1100" kern="1200" dirty="0">
                <a:solidFill>
                  <a:srgbClr val="595959"/>
                </a:solidFill>
                <a:latin typeface="Century Gothic" charset="0"/>
                <a:ea typeface="宋体" panose="02010600030101010101" pitchFamily="2" charset="-122"/>
                <a:sym typeface="Century Gothic" charset="0"/>
              </a:rPr>
              <a:t>建立了Heroku PaaS的开源替代方案，并在2014年底启动Cloud Foundary基金会</a:t>
            </a:r>
          </a:p>
          <a:p>
            <a:pPr marL="115729" indent="-115729" defTabSz="342900">
              <a:lnSpc>
                <a:spcPct val="120000"/>
              </a:lnSpc>
              <a:spcBef>
                <a:spcPct val="0"/>
              </a:spcBef>
              <a:spcAft>
                <a:spcPts val="600"/>
              </a:spcAft>
              <a:buFont typeface="Wingdings" panose="05000000000000000000" pitchFamily="2" charset="2"/>
              <a:buChar char="§"/>
            </a:pPr>
            <a:r>
              <a:rPr lang="zh-CN" altLang="en-US" sz="1100" kern="1200" dirty="0">
                <a:solidFill>
                  <a:srgbClr val="595959"/>
                </a:solidFill>
                <a:latin typeface="Century Gothic" charset="0"/>
                <a:ea typeface="宋体" panose="02010600030101010101" pitchFamily="2" charset="-122"/>
                <a:sym typeface="Century Gothic" charset="0"/>
              </a:rPr>
              <a:t>基石是可以容纳Heroku </a:t>
            </a:r>
            <a:r>
              <a:rPr lang="en-US" altLang="zh-CN" sz="1100" kern="1200" dirty="0">
                <a:solidFill>
                  <a:srgbClr val="595959"/>
                </a:solidFill>
                <a:latin typeface="Century Gothic" charset="0"/>
                <a:ea typeface="宋体" panose="02010600030101010101" pitchFamily="2" charset="-122"/>
                <a:sym typeface="Century Gothic" charset="0"/>
              </a:rPr>
              <a:t>buildpacks</a:t>
            </a:r>
            <a:r>
              <a:rPr lang="zh-CN" altLang="en-US" sz="1100" kern="1200" dirty="0">
                <a:solidFill>
                  <a:srgbClr val="595959"/>
                </a:solidFill>
                <a:latin typeface="Century Gothic" charset="0"/>
                <a:ea typeface="宋体" panose="02010600030101010101" pitchFamily="2" charset="-122"/>
                <a:sym typeface="Century Gothic" charset="0"/>
              </a:rPr>
              <a:t>，Docker</a:t>
            </a:r>
            <a:r>
              <a:rPr lang="zh-CN" altLang="en-US" sz="1100" dirty="0">
                <a:solidFill>
                  <a:srgbClr val="595959"/>
                </a:solidFill>
                <a:latin typeface="Century Gothic" charset="0"/>
                <a:ea typeface="宋体" panose="02010600030101010101" pitchFamily="2" charset="-122"/>
                <a:sym typeface="Century Gothic" charset="0"/>
              </a:rPr>
              <a:t>容器</a:t>
            </a:r>
            <a:r>
              <a:rPr lang="zh-CN" altLang="en-US" sz="1100" kern="1200" dirty="0">
                <a:solidFill>
                  <a:srgbClr val="595959"/>
                </a:solidFill>
                <a:latin typeface="Century Gothic" charset="0"/>
                <a:ea typeface="宋体" panose="02010600030101010101" pitchFamily="2" charset="-122"/>
                <a:sym typeface="Century Gothic" charset="0"/>
              </a:rPr>
              <a:t>甚至非Linux操作系统的Garden容器</a:t>
            </a:r>
          </a:p>
        </p:txBody>
      </p:sp>
      <p:sp>
        <p:nvSpPr>
          <p:cNvPr id="33799" name="Straight Connector 261"/>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3800" name="Straight Connector 262"/>
          <p:cNvSpPr/>
          <p:nvPr/>
        </p:nvSpPr>
        <p:spPr>
          <a:xfrm>
            <a:off x="4943475" y="3448050"/>
            <a:ext cx="1191" cy="690563"/>
          </a:xfrm>
          <a:prstGeom prst="line">
            <a:avLst/>
          </a:prstGeom>
          <a:ln w="25400" cap="flat" cmpd="sng">
            <a:solidFill>
              <a:srgbClr val="000090"/>
            </a:solidFill>
            <a:prstDash val="solid"/>
            <a:bevel/>
            <a:headEnd type="none" w="med" len="med"/>
            <a:tailEnd type="none" w="med" len="med"/>
          </a:ln>
        </p:spPr>
      </p:sp>
      <p:sp>
        <p:nvSpPr>
          <p:cNvPr id="33801" name="Oval 263"/>
          <p:cNvSpPr/>
          <p:nvPr/>
        </p:nvSpPr>
        <p:spPr>
          <a:xfrm>
            <a:off x="4552950" y="2872979"/>
            <a:ext cx="779860" cy="779859"/>
          </a:xfrm>
          <a:prstGeom prst="ellipse">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02" name="TextBox 264"/>
          <p:cNvSpPr/>
          <p:nvPr/>
        </p:nvSpPr>
        <p:spPr>
          <a:xfrm>
            <a:off x="4731544" y="3030141"/>
            <a:ext cx="407194" cy="37742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IaaS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3803" name="Straight Connector 265"/>
          <p:cNvSpPr/>
          <p:nvPr/>
        </p:nvSpPr>
        <p:spPr>
          <a:xfrm>
            <a:off x="3940969" y="3448050"/>
            <a:ext cx="1191" cy="690563"/>
          </a:xfrm>
          <a:prstGeom prst="line">
            <a:avLst/>
          </a:prstGeom>
          <a:ln w="25400" cap="flat" cmpd="sng">
            <a:solidFill>
              <a:srgbClr val="660066"/>
            </a:solidFill>
            <a:prstDash val="solid"/>
            <a:bevel/>
            <a:headEnd type="none" w="med" len="med"/>
            <a:tailEnd type="none" w="med" len="med"/>
          </a:ln>
        </p:spPr>
      </p:sp>
      <p:sp>
        <p:nvSpPr>
          <p:cNvPr id="33804" name="Oval 266"/>
          <p:cNvSpPr/>
          <p:nvPr/>
        </p:nvSpPr>
        <p:spPr>
          <a:xfrm>
            <a:off x="3542110" y="2863454"/>
            <a:ext cx="778669" cy="779859"/>
          </a:xfrm>
          <a:prstGeom prst="ellipse">
            <a:avLst/>
          </a:prstGeom>
          <a:solidFill>
            <a:srgbClr val="660066"/>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05" name="TextBox 267"/>
          <p:cNvSpPr/>
          <p:nvPr/>
        </p:nvSpPr>
        <p:spPr>
          <a:xfrm>
            <a:off x="3636169" y="3071812"/>
            <a:ext cx="597694" cy="37623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平台即服务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3806" name="Straight Connector 268"/>
          <p:cNvSpPr/>
          <p:nvPr/>
        </p:nvSpPr>
        <p:spPr>
          <a:xfrm>
            <a:off x="5953125" y="3495675"/>
            <a:ext cx="0" cy="481013"/>
          </a:xfrm>
          <a:prstGeom prst="line">
            <a:avLst/>
          </a:prstGeom>
          <a:ln w="25400" cap="flat" cmpd="sng">
            <a:solidFill>
              <a:srgbClr val="0070C0"/>
            </a:solidFill>
            <a:prstDash val="solid"/>
            <a:bevel/>
            <a:headEnd type="none" w="med" len="med"/>
            <a:tailEnd type="none" w="med" len="med"/>
          </a:ln>
        </p:spPr>
      </p:sp>
      <p:sp>
        <p:nvSpPr>
          <p:cNvPr id="33807" name="Isosceles Triangle 269"/>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08" name="Oval 270"/>
          <p:cNvSpPr/>
          <p:nvPr/>
        </p:nvSpPr>
        <p:spPr>
          <a:xfrm>
            <a:off x="5545932" y="2863454"/>
            <a:ext cx="778669" cy="779859"/>
          </a:xfrm>
          <a:prstGeom prst="ellipse">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09" name="TextBox 271"/>
          <p:cNvSpPr/>
          <p:nvPr/>
        </p:nvSpPr>
        <p:spPr>
          <a:xfrm>
            <a:off x="5700712" y="3030141"/>
            <a:ext cx="452438" cy="37742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PaaS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3810" name="Straight Connector 272"/>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3811" name="Oval 273"/>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2" name="Straight Connector 275"/>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3813" name="Oval 276"/>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4" name="Rectangle 278"/>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5" name="Rectangle 279"/>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6" name="Rectangle 280"/>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7" name="Rectangle 281"/>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8" name="Rectangle 282"/>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19" name="Rectangle 283"/>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20" name="Rectangle 284"/>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21" name="Rectangle 285"/>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3822" name="TextBox 286"/>
          <p:cNvSpPr/>
          <p:nvPr/>
        </p:nvSpPr>
        <p:spPr>
          <a:xfrm>
            <a:off x="70613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3823" name="TextBox 287"/>
          <p:cNvSpPr/>
          <p:nvPr/>
        </p:nvSpPr>
        <p:spPr>
          <a:xfrm>
            <a:off x="172292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3824" name="TextBox 288"/>
          <p:cNvSpPr/>
          <p:nvPr/>
        </p:nvSpPr>
        <p:spPr>
          <a:xfrm>
            <a:off x="2692094"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2006</a:t>
            </a:r>
            <a:endParaRPr lang="zh-CN" altLang="en-US" dirty="0">
              <a:latin typeface="Calibri" panose="020F0502020204030204" pitchFamily="34" charset="0"/>
              <a:ea typeface="Calibri" panose="020F0502020204030204" pitchFamily="34" charset="0"/>
            </a:endParaRPr>
          </a:p>
        </p:txBody>
      </p:sp>
      <p:sp>
        <p:nvSpPr>
          <p:cNvPr id="33825" name="TextBox 289"/>
          <p:cNvSpPr/>
          <p:nvPr/>
        </p:nvSpPr>
        <p:spPr>
          <a:xfrm>
            <a:off x="372198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2009</a:t>
            </a:r>
            <a:endParaRPr lang="zh-CN" altLang="en-US" dirty="0">
              <a:latin typeface="Calibri" panose="020F0502020204030204" pitchFamily="34" charset="0"/>
              <a:ea typeface="Calibri" panose="020F0502020204030204" pitchFamily="34" charset="0"/>
            </a:endParaRPr>
          </a:p>
        </p:txBody>
      </p:sp>
      <p:sp>
        <p:nvSpPr>
          <p:cNvPr id="33826" name="TextBox 290"/>
          <p:cNvSpPr/>
          <p:nvPr/>
        </p:nvSpPr>
        <p:spPr>
          <a:xfrm>
            <a:off x="469770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2010</a:t>
            </a:r>
            <a:endParaRPr lang="zh-CN" altLang="en-US" dirty="0">
              <a:latin typeface="Calibri" panose="020F0502020204030204" pitchFamily="34" charset="0"/>
              <a:ea typeface="Calibri" panose="020F0502020204030204" pitchFamily="34" charset="0"/>
            </a:endParaRPr>
          </a:p>
        </p:txBody>
      </p:sp>
      <p:sp>
        <p:nvSpPr>
          <p:cNvPr id="33827" name="TextBox 291"/>
          <p:cNvSpPr/>
          <p:nvPr/>
        </p:nvSpPr>
        <p:spPr>
          <a:xfrm>
            <a:off x="5704971"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2011</a:t>
            </a:r>
            <a:endParaRPr lang="zh-CN" altLang="en-US" dirty="0">
              <a:latin typeface="Calibri" panose="020F0502020204030204" pitchFamily="34" charset="0"/>
              <a:ea typeface="Calibri" panose="020F0502020204030204" pitchFamily="34" charset="0"/>
            </a:endParaRPr>
          </a:p>
        </p:txBody>
      </p:sp>
      <p:sp>
        <p:nvSpPr>
          <p:cNvPr id="33828" name="Oval 292"/>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pic>
        <p:nvPicPr>
          <p:cNvPr id="33829" name="Picture 6" descr="cloudfoundry-hires-_logo_org.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844" y="1529954"/>
            <a:ext cx="3526631" cy="466725"/>
          </a:xfrm>
          <a:prstGeom prst="rect">
            <a:avLst/>
          </a:prstGeom>
          <a:noFill/>
          <a:ln w="9525">
            <a:noFill/>
          </a:ln>
        </p:spPr>
      </p:pic>
      <p:pic>
        <p:nvPicPr>
          <p:cNvPr id="33830" name="Picture 41" descr="cloud foundry logo.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53062" y="4330303"/>
            <a:ext cx="996554" cy="195263"/>
          </a:xfrm>
          <a:prstGeom prst="rect">
            <a:avLst/>
          </a:prstGeom>
          <a:noFill/>
          <a:ln w="9525">
            <a:noFill/>
          </a:ln>
        </p:spPr>
      </p:pic>
      <p:pic>
        <p:nvPicPr>
          <p:cNvPr id="33831"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62451" y="4261248"/>
            <a:ext cx="1212056" cy="510778"/>
          </a:xfrm>
          <a:prstGeom prst="rect">
            <a:avLst/>
          </a:prstGeom>
          <a:noFill/>
          <a:ln w="9525">
            <a:noFill/>
          </a:ln>
        </p:spPr>
      </p:pic>
      <p:pic>
        <p:nvPicPr>
          <p:cNvPr id="33832" name="Picture 4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0419" y="4161235"/>
            <a:ext cx="1200150" cy="507206"/>
          </a:xfrm>
          <a:prstGeom prst="rect">
            <a:avLst/>
          </a:prstGeom>
          <a:noFill/>
          <a:ln w="9525">
            <a:noFill/>
          </a:ln>
        </p:spPr>
      </p:pic>
      <p:pic>
        <p:nvPicPr>
          <p:cNvPr id="33833" name="Picture 4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3834" name="Picture 4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pic>
        <p:nvPicPr>
          <p:cNvPr id="33835" name="Picture 4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3836" name="TextBox 30"/>
          <p:cNvSpPr/>
          <p:nvPr/>
        </p:nvSpPr>
        <p:spPr>
          <a:xfrm>
            <a:off x="663179" y="3075385"/>
            <a:ext cx="573881" cy="37623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非虚拟化硬件</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3837"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虚拟化</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3838" name="TextBox 39"/>
          <p:cNvSpPr/>
          <p:nvPr/>
        </p:nvSpPr>
        <p:spPr>
          <a:xfrm>
            <a:off x="2569369" y="3080148"/>
            <a:ext cx="738188" cy="37742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基础设施即服务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dirty="0">
                <a:sym typeface="Arial" panose="020B0604020202020204" pitchFamily="34" charset="0"/>
              </a:rPr>
              <a:t>12</a:t>
            </a:fld>
            <a:endParaRPr lang="zh-CN" altLang="en-US" dirty="0">
              <a:sym typeface="Arial" panose="020B0604020202020204" pitchFamily="34" charset="0"/>
            </a:endParaRPr>
          </a:p>
        </p:txBody>
      </p:sp>
    </p:spTree>
    <p:extLst>
      <p:ext uri="{BB962C8B-B14F-4D97-AF65-F5344CB8AC3E}">
        <p14:creationId xmlns:p14="http://schemas.microsoft.com/office/powerpoint/2010/main" val="1573379531"/>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p:cNvPicPr>
            <a:picLocks noChangeAspect="1"/>
          </p:cNvPicPr>
          <p:nvPr>
            <p:custDataLst>
              <p:tags r:id="rId1"/>
            </p:custDataLst>
          </p:nvPr>
        </p:nvPicPr>
        <p:blipFill>
          <a:blip r:embed="rId6"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34819"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endParaRPr lang="zh-CN" altLang="en-US" dirty="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pic>
        <p:nvPicPr>
          <p:cNvPr id="34820" name="Picture 7"/>
          <p:cNvPicPr>
            <a:picLocks noChangeAspect="1"/>
          </p:cNvPicPr>
          <p:nvPr>
            <p:custDataLst>
              <p:tags r:id="rId3"/>
            </p:custDataLst>
          </p:nvPr>
        </p:nvPicPr>
        <p:blipFill>
          <a:blip r:embed="rId7"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4821" name="Straight Connector 247"/>
          <p:cNvSpPr/>
          <p:nvPr/>
        </p:nvSpPr>
        <p:spPr>
          <a:xfrm>
            <a:off x="6899673" y="3448050"/>
            <a:ext cx="1190" cy="690563"/>
          </a:xfrm>
          <a:prstGeom prst="line">
            <a:avLst/>
          </a:prstGeom>
          <a:ln w="25400" cap="flat" cmpd="sng">
            <a:solidFill>
              <a:srgbClr val="C2645A"/>
            </a:solidFill>
            <a:prstDash val="solid"/>
            <a:bevel/>
            <a:headEnd type="none" w="med" len="med"/>
            <a:tailEnd type="none" w="med" len="med"/>
          </a:ln>
        </p:spPr>
      </p:sp>
      <p:sp>
        <p:nvSpPr>
          <p:cNvPr id="34822" name="Oval 248"/>
          <p:cNvSpPr/>
          <p:nvPr/>
        </p:nvSpPr>
        <p:spPr>
          <a:xfrm>
            <a:off x="6509147" y="2872979"/>
            <a:ext cx="779859" cy="779859"/>
          </a:xfrm>
          <a:prstGeom prst="ellipse">
            <a:avLst/>
          </a:prstGeom>
          <a:solidFill>
            <a:srgbClr val="C2645A"/>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23" name="TextBox 249"/>
          <p:cNvSpPr/>
          <p:nvPr/>
        </p:nvSpPr>
        <p:spPr>
          <a:xfrm>
            <a:off x="6693694" y="3123010"/>
            <a:ext cx="395288" cy="222647"/>
          </a:xfrm>
          <a:prstGeom prst="rect">
            <a:avLst/>
          </a:prstGeom>
          <a:noFill/>
          <a:ln w="9525">
            <a:noFill/>
          </a:ln>
        </p:spPr>
        <p:txBody>
          <a:bodyPr wrap="none" lIns="68580" tIns="34290" rIns="68580" bIns="34290">
            <a:spAutoFit/>
          </a:bodyPr>
          <a:lstStyle/>
          <a:p>
            <a:pPr lvl="0" algn="just"/>
            <a:r>
              <a:rPr lang="zh-CN" altLang="en-US" sz="1000" dirty="0">
                <a:solidFill>
                  <a:schemeClr val="bg1"/>
                </a:solidFill>
                <a:latin typeface="Century Gothic" charset="0"/>
                <a:ea typeface="宋体" panose="02010600030101010101" pitchFamily="2" charset="-122"/>
                <a:sym typeface="Century Gothic" charset="0"/>
              </a:rPr>
              <a:t>集合</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24" name="Title 1"/>
          <p:cNvSpPr>
            <a:spLocks noGrp="1"/>
          </p:cNvSpPr>
          <p:nvPr>
            <p:ph type="title"/>
          </p:nvPr>
        </p:nvSpPr>
        <p:spPr>
          <a:xfrm>
            <a:off x="701278" y="205979"/>
            <a:ext cx="7985522" cy="857250"/>
          </a:xfrm>
          <a:ln/>
        </p:spPr>
        <p:txBody>
          <a:bodyPr vert="horz" wrap="square" anchor="ctr"/>
          <a:lstStyle/>
          <a:p>
            <a:pPr algn="l"/>
            <a:r>
              <a:rPr lang="zh-CN" altLang="en-US" sz="2600" kern="1200" dirty="0" smtClean="0">
                <a:solidFill>
                  <a:srgbClr val="262626"/>
                </a:solidFill>
                <a:latin typeface="Century Gothic" charset="0"/>
                <a:ea typeface="宋体" panose="02010600030101010101" pitchFamily="2" charset="-122"/>
                <a:sym typeface="Century Gothic" charset="0"/>
              </a:rPr>
              <a:t>容器</a:t>
            </a:r>
            <a:r>
              <a:rPr lang="zh-CN" altLang="en-US" sz="2600" kern="1200" dirty="0" smtClean="0">
                <a:solidFill>
                  <a:srgbClr val="262626"/>
                </a:solidFill>
                <a:latin typeface="Century Gothic" charset="0"/>
                <a:ea typeface="Arial" panose="020B0604020202020204" pitchFamily="34" charset="0"/>
                <a:sym typeface="Century Gothic" charset="0"/>
              </a:rPr>
              <a:t>: </a:t>
            </a:r>
            <a:r>
              <a:rPr lang="zh-CN" altLang="en-US" sz="2600" kern="1200" dirty="0">
                <a:solidFill>
                  <a:srgbClr val="262626"/>
                </a:solidFill>
                <a:latin typeface="Century Gothic" charset="0"/>
                <a:ea typeface="Arial" panose="020B0604020202020204" pitchFamily="34" charset="0"/>
                <a:sym typeface="Century Gothic" charset="0"/>
              </a:rPr>
              <a:t>Docker (2013)</a:t>
            </a:r>
            <a:endParaRPr lang="zh-CN" altLang="en-US" sz="3300" kern="1200" dirty="0">
              <a:latin typeface="Arial" panose="020B0604020202020204" pitchFamily="34" charset="0"/>
              <a:ea typeface="Arial" panose="020B0604020202020204" pitchFamily="34" charset="0"/>
              <a:sym typeface="Arial" panose="020B0604020202020204" pitchFamily="34" charset="0"/>
            </a:endParaRPr>
          </a:p>
        </p:txBody>
      </p:sp>
      <p:sp>
        <p:nvSpPr>
          <p:cNvPr id="34825" name="Content Placeholder 2"/>
          <p:cNvSpPr>
            <a:spLocks noGrp="1"/>
          </p:cNvSpPr>
          <p:nvPr>
            <p:ph idx="1"/>
          </p:nvPr>
        </p:nvSpPr>
        <p:spPr>
          <a:xfrm>
            <a:off x="3704035" y="727472"/>
            <a:ext cx="5211365" cy="1760934"/>
          </a:xfrm>
          <a:ln/>
        </p:spPr>
        <p:txBody>
          <a:bodyPr vert="horz" wrap="square" anchor="t"/>
          <a:lstStyle/>
          <a:p>
            <a:pPr marL="118110" indent="-118110" defTabSz="342900">
              <a:buFont typeface="Wingdings" panose="05000000000000000000" pitchFamily="2" charset="2"/>
              <a:buChar char="§"/>
            </a:pPr>
            <a:r>
              <a:rPr lang="en-US" altLang="zh-CN" sz="1500" kern="1200" dirty="0" err="1">
                <a:solidFill>
                  <a:srgbClr val="595959"/>
                </a:solidFill>
                <a:latin typeface="Century Gothic" charset="0"/>
                <a:ea typeface="Arial" panose="020B0604020202020204" pitchFamily="34" charset="0"/>
                <a:sym typeface="Century Gothic" charset="0"/>
              </a:rPr>
              <a:t>Docker</a:t>
            </a:r>
            <a:r>
              <a:rPr lang="zh-CN" altLang="en-US" sz="1500" kern="1200" dirty="0">
                <a:solidFill>
                  <a:srgbClr val="595959"/>
                </a:solidFill>
                <a:latin typeface="Century Gothic" charset="0"/>
                <a:ea typeface="Arial" panose="020B0604020202020204" pitchFamily="34" charset="0"/>
                <a:sym typeface="Century Gothic" charset="0"/>
              </a:rPr>
              <a:t>将LXC，Union File System和cgroups结合起来，创建了世界各地数百万开发人员采用的容器化标准</a:t>
            </a:r>
            <a:endParaRPr lang="en-US" altLang="zh-CN" sz="1500" kern="1200" dirty="0">
              <a:solidFill>
                <a:srgbClr val="595959"/>
              </a:solidFill>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endParaRPr lang="zh-CN" altLang="en-US" sz="1500" kern="1200" dirty="0">
              <a:solidFill>
                <a:srgbClr val="595959"/>
              </a:solidFill>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solidFill>
                  <a:srgbClr val="595959"/>
                </a:solidFill>
                <a:latin typeface="Century Gothic" charset="0"/>
                <a:ea typeface="宋体" panose="02010600030101010101" pitchFamily="2" charset="-122"/>
                <a:sym typeface="Century Gothic" charset="0"/>
              </a:rPr>
              <a:t>有史以来最快的技术开发速度</a:t>
            </a:r>
          </a:p>
          <a:p>
            <a:pPr marL="118110" indent="-118110" defTabSz="342900">
              <a:buFont typeface="Wingdings" panose="05000000000000000000" pitchFamily="2" charset="2"/>
              <a:buChar char="§"/>
            </a:pPr>
            <a:endParaRPr lang="zh-CN" altLang="en-US" sz="1500" kern="1200" dirty="0">
              <a:solidFill>
                <a:srgbClr val="595959"/>
              </a:solidFill>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solidFill>
                  <a:srgbClr val="595959"/>
                </a:solidFill>
                <a:latin typeface="Century Gothic" charset="0"/>
                <a:ea typeface="宋体" panose="02010600030101010101" pitchFamily="2" charset="-122"/>
                <a:sym typeface="Century Gothic" charset="0"/>
              </a:rPr>
              <a:t>实现隔离，重复利用和不可变性</a:t>
            </a:r>
          </a:p>
          <a:p>
            <a:pPr marL="118110" indent="-118110" defTabSz="342900"/>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p:txBody>
      </p:sp>
      <p:sp>
        <p:nvSpPr>
          <p:cNvPr id="34826" name="Straight Connector 213"/>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4827" name="Straight Connector 214"/>
          <p:cNvSpPr/>
          <p:nvPr/>
        </p:nvSpPr>
        <p:spPr>
          <a:xfrm>
            <a:off x="4943475" y="3448050"/>
            <a:ext cx="1191" cy="690563"/>
          </a:xfrm>
          <a:prstGeom prst="line">
            <a:avLst/>
          </a:prstGeom>
          <a:ln w="25400" cap="flat" cmpd="sng">
            <a:solidFill>
              <a:srgbClr val="000090"/>
            </a:solidFill>
            <a:prstDash val="solid"/>
            <a:bevel/>
            <a:headEnd type="none" w="med" len="med"/>
            <a:tailEnd type="none" w="med" len="med"/>
          </a:ln>
        </p:spPr>
      </p:sp>
      <p:sp>
        <p:nvSpPr>
          <p:cNvPr id="34828" name="Oval 215"/>
          <p:cNvSpPr/>
          <p:nvPr/>
        </p:nvSpPr>
        <p:spPr>
          <a:xfrm>
            <a:off x="4552950" y="2872979"/>
            <a:ext cx="779860" cy="779859"/>
          </a:xfrm>
          <a:prstGeom prst="ellipse">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29" name="Straight Connector 217"/>
          <p:cNvSpPr/>
          <p:nvPr/>
        </p:nvSpPr>
        <p:spPr>
          <a:xfrm>
            <a:off x="3940969" y="3448050"/>
            <a:ext cx="1191" cy="690563"/>
          </a:xfrm>
          <a:prstGeom prst="line">
            <a:avLst/>
          </a:prstGeom>
          <a:ln w="25400" cap="flat" cmpd="sng">
            <a:solidFill>
              <a:srgbClr val="660066"/>
            </a:solidFill>
            <a:prstDash val="solid"/>
            <a:bevel/>
            <a:headEnd type="none" w="med" len="med"/>
            <a:tailEnd type="none" w="med" len="med"/>
          </a:ln>
        </p:spPr>
      </p:sp>
      <p:sp>
        <p:nvSpPr>
          <p:cNvPr id="34830" name="Oval 218"/>
          <p:cNvSpPr/>
          <p:nvPr/>
        </p:nvSpPr>
        <p:spPr>
          <a:xfrm>
            <a:off x="3550444" y="2872979"/>
            <a:ext cx="779860" cy="779859"/>
          </a:xfrm>
          <a:prstGeom prst="ellipse">
            <a:avLst/>
          </a:prstGeom>
          <a:solidFill>
            <a:srgbClr val="660066"/>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31" name="TextBox 219"/>
          <p:cNvSpPr/>
          <p:nvPr/>
        </p:nvSpPr>
        <p:spPr>
          <a:xfrm>
            <a:off x="3704035" y="3032523"/>
            <a:ext cx="495300" cy="52982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平台即服务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32" name="Straight Connector 220"/>
          <p:cNvSpPr/>
          <p:nvPr/>
        </p:nvSpPr>
        <p:spPr>
          <a:xfrm>
            <a:off x="5953125" y="3495675"/>
            <a:ext cx="0" cy="481013"/>
          </a:xfrm>
          <a:prstGeom prst="line">
            <a:avLst/>
          </a:prstGeom>
          <a:ln w="25400" cap="flat" cmpd="sng">
            <a:solidFill>
              <a:srgbClr val="0070C0"/>
            </a:solidFill>
            <a:prstDash val="solid"/>
            <a:bevel/>
            <a:headEnd type="none" w="med" len="med"/>
            <a:tailEnd type="none" w="med" len="med"/>
          </a:ln>
        </p:spPr>
      </p:sp>
      <p:sp>
        <p:nvSpPr>
          <p:cNvPr id="34833" name="Isosceles Triangle 221"/>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34" name="Oval 222"/>
          <p:cNvSpPr/>
          <p:nvPr/>
        </p:nvSpPr>
        <p:spPr>
          <a:xfrm>
            <a:off x="5545932" y="2863454"/>
            <a:ext cx="778669" cy="779859"/>
          </a:xfrm>
          <a:prstGeom prst="ellipse">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35" name="TextBox 223"/>
          <p:cNvSpPr/>
          <p:nvPr/>
        </p:nvSpPr>
        <p:spPr>
          <a:xfrm>
            <a:off x="5699523" y="3049191"/>
            <a:ext cx="453628" cy="37623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PaaS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36" name="Straight Connector 224"/>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4837" name="Oval 225"/>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38" name="Straight Connector 227"/>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4839" name="Oval 228"/>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0" name="Rectangle 231"/>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1" name="Rectangle 232"/>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2" name="Rectangle 233"/>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3" name="Rectangle 234"/>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4" name="Rectangle 235"/>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5" name="Rectangle 236"/>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6" name="Rectangle 237"/>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7" name="Rectangle 238"/>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48" name="TextBox 239"/>
          <p:cNvSpPr/>
          <p:nvPr/>
        </p:nvSpPr>
        <p:spPr>
          <a:xfrm>
            <a:off x="70613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4849" name="TextBox 240"/>
          <p:cNvSpPr/>
          <p:nvPr/>
        </p:nvSpPr>
        <p:spPr>
          <a:xfrm>
            <a:off x="172292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4850" name="TextBox 241"/>
          <p:cNvSpPr/>
          <p:nvPr/>
        </p:nvSpPr>
        <p:spPr>
          <a:xfrm>
            <a:off x="2692094"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2006</a:t>
            </a:r>
            <a:endParaRPr lang="zh-CN" altLang="en-US" dirty="0">
              <a:latin typeface="Calibri" panose="020F0502020204030204" pitchFamily="34" charset="0"/>
              <a:ea typeface="Calibri" panose="020F0502020204030204" pitchFamily="34" charset="0"/>
            </a:endParaRPr>
          </a:p>
        </p:txBody>
      </p:sp>
      <p:sp>
        <p:nvSpPr>
          <p:cNvPr id="34851" name="TextBox 242"/>
          <p:cNvSpPr/>
          <p:nvPr/>
        </p:nvSpPr>
        <p:spPr>
          <a:xfrm>
            <a:off x="372198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2009</a:t>
            </a:r>
            <a:endParaRPr lang="zh-CN" altLang="en-US" dirty="0">
              <a:latin typeface="Calibri" panose="020F0502020204030204" pitchFamily="34" charset="0"/>
              <a:ea typeface="Calibri" panose="020F0502020204030204" pitchFamily="34" charset="0"/>
            </a:endParaRPr>
          </a:p>
        </p:txBody>
      </p:sp>
      <p:sp>
        <p:nvSpPr>
          <p:cNvPr id="34852" name="TextBox 243"/>
          <p:cNvSpPr/>
          <p:nvPr/>
        </p:nvSpPr>
        <p:spPr>
          <a:xfrm>
            <a:off x="469770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2010</a:t>
            </a:r>
            <a:endParaRPr lang="zh-CN" altLang="en-US" dirty="0">
              <a:latin typeface="Calibri" panose="020F0502020204030204" pitchFamily="34" charset="0"/>
              <a:ea typeface="Calibri" panose="020F0502020204030204" pitchFamily="34" charset="0"/>
            </a:endParaRPr>
          </a:p>
        </p:txBody>
      </p:sp>
      <p:sp>
        <p:nvSpPr>
          <p:cNvPr id="34853" name="TextBox 244"/>
          <p:cNvSpPr/>
          <p:nvPr/>
        </p:nvSpPr>
        <p:spPr>
          <a:xfrm>
            <a:off x="5704971"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2011</a:t>
            </a:r>
            <a:endParaRPr lang="zh-CN" altLang="en-US" dirty="0">
              <a:latin typeface="Calibri" panose="020F0502020204030204" pitchFamily="34" charset="0"/>
              <a:ea typeface="Calibri" panose="020F0502020204030204" pitchFamily="34" charset="0"/>
            </a:endParaRPr>
          </a:p>
        </p:txBody>
      </p:sp>
      <p:sp>
        <p:nvSpPr>
          <p:cNvPr id="34854" name="Oval 245"/>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4855" name="TextBox 253"/>
          <p:cNvSpPr/>
          <p:nvPr/>
        </p:nvSpPr>
        <p:spPr>
          <a:xfrm>
            <a:off x="668783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2013</a:t>
            </a:r>
            <a:endParaRPr lang="zh-CN" altLang="en-US" dirty="0">
              <a:latin typeface="Calibri" panose="020F0502020204030204" pitchFamily="34" charset="0"/>
              <a:ea typeface="Calibri" panose="020F0502020204030204" pitchFamily="34" charset="0"/>
            </a:endParaRPr>
          </a:p>
        </p:txBody>
      </p:sp>
      <p:pic>
        <p:nvPicPr>
          <p:cNvPr id="34856" name="Picture 52" descr="cloud foundry logo.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53062" y="4330303"/>
            <a:ext cx="996554" cy="195263"/>
          </a:xfrm>
          <a:prstGeom prst="rect">
            <a:avLst/>
          </a:prstGeom>
          <a:noFill/>
          <a:ln w="9525">
            <a:noFill/>
          </a:ln>
        </p:spPr>
      </p:pic>
      <p:pic>
        <p:nvPicPr>
          <p:cNvPr id="34857" name="Picture 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8466" y="727472"/>
            <a:ext cx="2347913" cy="2094309"/>
          </a:xfrm>
          <a:prstGeom prst="rect">
            <a:avLst/>
          </a:prstGeom>
          <a:noFill/>
          <a:ln w="9525">
            <a:noFill/>
          </a:ln>
        </p:spPr>
      </p:pic>
      <p:pic>
        <p:nvPicPr>
          <p:cNvPr id="34858" name="Picture 5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57962" y="4093369"/>
            <a:ext cx="719138" cy="642938"/>
          </a:xfrm>
          <a:prstGeom prst="rect">
            <a:avLst/>
          </a:prstGeom>
          <a:noFill/>
          <a:ln w="9525">
            <a:noFill/>
          </a:ln>
        </p:spPr>
      </p:pic>
      <p:pic>
        <p:nvPicPr>
          <p:cNvPr id="34859" name="Picture 4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62451" y="4261248"/>
            <a:ext cx="1212056" cy="510778"/>
          </a:xfrm>
          <a:prstGeom prst="rect">
            <a:avLst/>
          </a:prstGeom>
          <a:noFill/>
          <a:ln w="9525">
            <a:noFill/>
          </a:ln>
        </p:spPr>
      </p:pic>
      <p:pic>
        <p:nvPicPr>
          <p:cNvPr id="34860" name="Picture 4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50419" y="4161235"/>
            <a:ext cx="1200150" cy="507206"/>
          </a:xfrm>
          <a:prstGeom prst="rect">
            <a:avLst/>
          </a:prstGeom>
          <a:noFill/>
          <a:ln w="9525">
            <a:noFill/>
          </a:ln>
        </p:spPr>
      </p:pic>
      <p:pic>
        <p:nvPicPr>
          <p:cNvPr id="34861" name="Picture 4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4862" name="Picture 5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pic>
        <p:nvPicPr>
          <p:cNvPr id="34863" name="Picture 5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4864" name="TextBox 30"/>
          <p:cNvSpPr/>
          <p:nvPr/>
        </p:nvSpPr>
        <p:spPr>
          <a:xfrm>
            <a:off x="663179" y="3075385"/>
            <a:ext cx="573881" cy="37623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非虚拟化硬件</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65"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虚拟化</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66" name="TextBox 39"/>
          <p:cNvSpPr/>
          <p:nvPr/>
        </p:nvSpPr>
        <p:spPr>
          <a:xfrm>
            <a:off x="2569369" y="3080148"/>
            <a:ext cx="738188" cy="37742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基础设施即服务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4867" name="TextBox 264"/>
          <p:cNvSpPr/>
          <p:nvPr/>
        </p:nvSpPr>
        <p:spPr>
          <a:xfrm>
            <a:off x="4755357" y="3039666"/>
            <a:ext cx="407194" cy="37623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IaaS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dirty="0">
                <a:sym typeface="Arial" panose="020B0604020202020204" pitchFamily="34" charset="0"/>
              </a:rPr>
              <a:t>13</a:t>
            </a:fld>
            <a:endParaRPr lang="zh-CN" altLang="en-US" dirty="0">
              <a:sym typeface="Arial" panose="020B0604020202020204" pitchFamily="34" charset="0"/>
            </a:endParaRPr>
          </a:p>
        </p:txBody>
      </p:sp>
    </p:spTree>
    <p:extLst>
      <p:ext uri="{BB962C8B-B14F-4D97-AF65-F5344CB8AC3E}">
        <p14:creationId xmlns:p14="http://schemas.microsoft.com/office/powerpoint/2010/main" val="41657912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11430"/>
            <a:ext cx="9144000" cy="5143500"/>
          </a:xfrm>
          <a:prstGeom prst="rect">
            <a:avLst/>
          </a:prstGeom>
          <a:noFill/>
          <a:ln w="9525">
            <a:noFill/>
          </a:ln>
        </p:spPr>
      </p:pic>
      <p:sp>
        <p:nvSpPr>
          <p:cNvPr id="36867"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endParaRPr lang="zh-CN" altLang="en-US" dirty="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pic>
        <p:nvPicPr>
          <p:cNvPr id="36868"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6869" name="Straight Connector 247"/>
          <p:cNvSpPr/>
          <p:nvPr/>
        </p:nvSpPr>
        <p:spPr>
          <a:xfrm>
            <a:off x="6899673" y="3448050"/>
            <a:ext cx="1190" cy="690563"/>
          </a:xfrm>
          <a:prstGeom prst="line">
            <a:avLst/>
          </a:prstGeom>
          <a:ln w="25400" cap="flat" cmpd="sng">
            <a:solidFill>
              <a:srgbClr val="C2645A"/>
            </a:solidFill>
            <a:prstDash val="solid"/>
            <a:bevel/>
            <a:headEnd type="none" w="med" len="med"/>
            <a:tailEnd type="none" w="med" len="med"/>
          </a:ln>
        </p:spPr>
      </p:sp>
      <p:sp>
        <p:nvSpPr>
          <p:cNvPr id="36870" name="Oval 248"/>
          <p:cNvSpPr/>
          <p:nvPr/>
        </p:nvSpPr>
        <p:spPr>
          <a:xfrm>
            <a:off x="6509147" y="2872979"/>
            <a:ext cx="779859" cy="779859"/>
          </a:xfrm>
          <a:prstGeom prst="ellipse">
            <a:avLst/>
          </a:prstGeom>
          <a:solidFill>
            <a:srgbClr val="C2645A"/>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71" name="Straight Connector 250"/>
          <p:cNvSpPr/>
          <p:nvPr/>
        </p:nvSpPr>
        <p:spPr>
          <a:xfrm>
            <a:off x="7909322" y="3495675"/>
            <a:ext cx="0" cy="481013"/>
          </a:xfrm>
          <a:prstGeom prst="line">
            <a:avLst/>
          </a:prstGeom>
          <a:ln w="25400" cap="flat" cmpd="sng">
            <a:solidFill>
              <a:srgbClr val="EA933E"/>
            </a:solidFill>
            <a:prstDash val="solid"/>
            <a:bevel/>
            <a:headEnd type="none" w="med" len="med"/>
            <a:tailEnd type="none" w="med" len="med"/>
          </a:ln>
        </p:spPr>
      </p:sp>
      <p:sp>
        <p:nvSpPr>
          <p:cNvPr id="36872" name="Oval 251"/>
          <p:cNvSpPr/>
          <p:nvPr/>
        </p:nvSpPr>
        <p:spPr>
          <a:xfrm>
            <a:off x="7500938" y="2863454"/>
            <a:ext cx="778669" cy="779859"/>
          </a:xfrm>
          <a:prstGeom prst="ellipse">
            <a:avLst/>
          </a:prstGeom>
          <a:solidFill>
            <a:srgbClr val="EA933E"/>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73" name="TextBox 252"/>
          <p:cNvSpPr/>
          <p:nvPr/>
        </p:nvSpPr>
        <p:spPr>
          <a:xfrm>
            <a:off x="7647117" y="3102769"/>
            <a:ext cx="523220" cy="22313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原生云</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874" name="Title 1"/>
          <p:cNvSpPr>
            <a:spLocks noGrp="1"/>
          </p:cNvSpPr>
          <p:nvPr>
            <p:ph type="title"/>
          </p:nvPr>
        </p:nvSpPr>
        <p:spPr>
          <a:xfrm>
            <a:off x="701278" y="205979"/>
            <a:ext cx="7985522" cy="857250"/>
          </a:xfrm>
          <a:ln/>
        </p:spPr>
        <p:txBody>
          <a:bodyPr vert="horz" wrap="square" anchor="ctr"/>
          <a:lstStyle/>
          <a:p>
            <a:pPr algn="l"/>
            <a:r>
              <a:rPr lang="zh-CN" altLang="en-US" sz="2600" kern="1200" dirty="0">
                <a:solidFill>
                  <a:srgbClr val="262626"/>
                </a:solidFill>
                <a:latin typeface="Century Gothic" charset="0"/>
                <a:ea typeface="宋体" panose="02010600030101010101" pitchFamily="2" charset="-122"/>
                <a:sym typeface="Century Gothic" charset="0"/>
              </a:rPr>
              <a:t>云计算</a:t>
            </a:r>
            <a:r>
              <a:rPr lang="en-US" altLang="zh-CN" sz="2600" kern="1200">
                <a:solidFill>
                  <a:srgbClr val="262626"/>
                </a:solidFill>
                <a:latin typeface="Century Gothic" charset="0"/>
                <a:ea typeface="宋体" panose="02010600030101010101" pitchFamily="2" charset="-122"/>
                <a:sym typeface="Century Gothic" charset="0"/>
              </a:rPr>
              <a:t>: CNCF (2015)</a:t>
            </a:r>
            <a:endParaRPr lang="en-US" altLang="zh-CN" sz="3300" kern="1200">
              <a:latin typeface="Arial" panose="020B0604020202020204" pitchFamily="34" charset="0"/>
              <a:ea typeface="宋体" panose="02010600030101010101" pitchFamily="2" charset="-122"/>
              <a:sym typeface="Arial" panose="020B0604020202020204" pitchFamily="34" charset="0"/>
            </a:endParaRPr>
          </a:p>
        </p:txBody>
      </p:sp>
      <p:sp>
        <p:nvSpPr>
          <p:cNvPr id="36875" name="Content Placeholder 2"/>
          <p:cNvSpPr>
            <a:spLocks noGrp="1"/>
          </p:cNvSpPr>
          <p:nvPr>
            <p:ph idx="1"/>
          </p:nvPr>
        </p:nvSpPr>
        <p:spPr>
          <a:xfrm>
            <a:off x="4468416" y="871538"/>
            <a:ext cx="4675584" cy="1760935"/>
          </a:xfrm>
          <a:ln/>
        </p:spPr>
        <p:txBody>
          <a:bodyPr vert="horz" wrap="square" anchor="t"/>
          <a:lstStyle/>
          <a:p>
            <a:pPr marL="118110" indent="-118110" defTabSz="342900">
              <a:lnSpc>
                <a:spcPct val="120000"/>
              </a:lnSpc>
              <a:spcBef>
                <a:spcPts val="300"/>
              </a:spcBef>
              <a:buFont typeface="Wingdings" panose="05000000000000000000" pitchFamily="2" charset="2"/>
              <a:buChar char="§"/>
            </a:pPr>
            <a:r>
              <a:rPr lang="zh-CN" altLang="en-US" sz="900" kern="1200" dirty="0">
                <a:solidFill>
                  <a:srgbClr val="595959"/>
                </a:solidFill>
                <a:latin typeface="Century Gothic" charset="0"/>
                <a:ea typeface="Arial" panose="020B0604020202020204" pitchFamily="34" charset="0"/>
                <a:sym typeface="Century Gothic" charset="0"/>
              </a:rPr>
              <a:t>云原生计算通过开源软件</a:t>
            </a:r>
            <a:r>
              <a:rPr lang="en-US" altLang="zh-CN" sz="900" kern="1200" dirty="0">
                <a:solidFill>
                  <a:srgbClr val="595959"/>
                </a:solidFill>
                <a:latin typeface="Century Gothic" charset="0"/>
                <a:ea typeface="Arial" panose="020B0604020202020204" pitchFamily="34" charset="0"/>
                <a:sym typeface="Century Gothic" charset="0"/>
              </a:rPr>
              <a:t>stack</a:t>
            </a:r>
            <a:r>
              <a:rPr lang="zh-CN" altLang="en-US" sz="900" kern="1200" dirty="0">
                <a:solidFill>
                  <a:srgbClr val="595959"/>
                </a:solidFill>
                <a:latin typeface="Century Gothic" charset="0"/>
                <a:ea typeface="Arial" panose="020B0604020202020204" pitchFamily="34" charset="0"/>
                <a:sym typeface="Century Gothic" charset="0"/>
              </a:rPr>
              <a:t>来实现</a:t>
            </a:r>
            <a:endParaRPr lang="en-US" altLang="zh-CN" sz="900" kern="1200" dirty="0">
              <a:solidFill>
                <a:srgbClr val="595959"/>
              </a:solidFill>
              <a:latin typeface="Century Gothic" charset="0"/>
              <a:ea typeface="Arial" panose="020B0604020202020204" pitchFamily="34" charset="0"/>
              <a:sym typeface="Century Gothic" charset="0"/>
            </a:endParaRPr>
          </a:p>
          <a:p>
            <a:pPr marL="118110" indent="-118110" defTabSz="342900">
              <a:lnSpc>
                <a:spcPct val="120000"/>
              </a:lnSpc>
              <a:spcBef>
                <a:spcPts val="300"/>
              </a:spcBef>
              <a:buFont typeface="Wingdings" panose="05000000000000000000" pitchFamily="2" charset="2"/>
              <a:buChar char="§"/>
            </a:pPr>
            <a:r>
              <a:rPr lang="zh-CN" altLang="en-US" sz="900" kern="1200" dirty="0">
                <a:solidFill>
                  <a:srgbClr val="595959"/>
                </a:solidFill>
                <a:latin typeface="Century Gothic" charset="0"/>
                <a:ea typeface="Arial" panose="020B0604020202020204" pitchFamily="34" charset="0"/>
                <a:sym typeface="Century Gothic" charset="0"/>
              </a:rPr>
              <a:t>细分应用程序为微服务，</a:t>
            </a:r>
          </a:p>
          <a:p>
            <a:pPr marL="118110" indent="-118110" defTabSz="342900">
              <a:lnSpc>
                <a:spcPct val="120000"/>
              </a:lnSpc>
              <a:spcBef>
                <a:spcPts val="300"/>
              </a:spcBef>
              <a:buFont typeface="Wingdings" panose="05000000000000000000" pitchFamily="2" charset="2"/>
              <a:buChar char="§"/>
            </a:pPr>
            <a:r>
              <a:rPr lang="zh-CN" altLang="en-US" sz="900" kern="1200" dirty="0">
                <a:solidFill>
                  <a:srgbClr val="595959"/>
                </a:solidFill>
                <a:latin typeface="Century Gothic" charset="0"/>
                <a:ea typeface="Arial" panose="020B0604020202020204" pitchFamily="34" charset="0"/>
                <a:sym typeface="Century Gothic" charset="0"/>
              </a:rPr>
              <a:t>将每个部分包装到自己的容器</a:t>
            </a:r>
            <a:r>
              <a:rPr lang="en-US" altLang="x-none" sz="900" kern="1200">
                <a:solidFill>
                  <a:srgbClr val="595959"/>
                </a:solidFill>
                <a:latin typeface="Century Gothic" charset="0"/>
                <a:ea typeface="Arial" panose="020B0604020202020204" pitchFamily="34" charset="0"/>
                <a:sym typeface="Century Gothic" charset="0"/>
              </a:rPr>
              <a:t>中</a:t>
            </a:r>
          </a:p>
          <a:p>
            <a:pPr marL="118110" indent="-118110" defTabSz="342900">
              <a:lnSpc>
                <a:spcPct val="120000"/>
              </a:lnSpc>
              <a:spcBef>
                <a:spcPts val="300"/>
              </a:spcBef>
              <a:buFont typeface="Wingdings" panose="05000000000000000000" pitchFamily="2" charset="2"/>
              <a:buChar char="§"/>
            </a:pPr>
            <a:r>
              <a:rPr lang="zh-CN" altLang="en-US" sz="900" kern="1200" dirty="0">
                <a:solidFill>
                  <a:srgbClr val="595959"/>
                </a:solidFill>
                <a:latin typeface="Century Gothic" charset="0"/>
                <a:ea typeface="Arial" panose="020B0604020202020204" pitchFamily="34" charset="0"/>
                <a:sym typeface="Century Gothic" charset="0"/>
              </a:rPr>
              <a:t>并动态编排这些容器以优化资源利用率</a:t>
            </a:r>
            <a:endParaRPr lang="zh-CN" altLang="en-US" sz="1200" kern="1200" dirty="0">
              <a:latin typeface="Arial" panose="020B0604020202020204" pitchFamily="34" charset="0"/>
              <a:ea typeface="Arial" panose="020B0604020202020204" pitchFamily="34" charset="0"/>
              <a:sym typeface="Arial" panose="020B0604020202020204" pitchFamily="34" charset="0"/>
            </a:endParaRPr>
          </a:p>
        </p:txBody>
      </p:sp>
      <p:sp>
        <p:nvSpPr>
          <p:cNvPr id="36876" name="Straight Connector 213"/>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6877" name="Straight Connector 214"/>
          <p:cNvSpPr/>
          <p:nvPr/>
        </p:nvSpPr>
        <p:spPr>
          <a:xfrm>
            <a:off x="4943475" y="3448050"/>
            <a:ext cx="1191" cy="690563"/>
          </a:xfrm>
          <a:prstGeom prst="line">
            <a:avLst/>
          </a:prstGeom>
          <a:ln w="25400" cap="flat" cmpd="sng">
            <a:solidFill>
              <a:srgbClr val="000090"/>
            </a:solidFill>
            <a:prstDash val="solid"/>
            <a:bevel/>
            <a:headEnd type="none" w="med" len="med"/>
            <a:tailEnd type="none" w="med" len="med"/>
          </a:ln>
        </p:spPr>
      </p:sp>
      <p:sp>
        <p:nvSpPr>
          <p:cNvPr id="36878" name="Oval 215"/>
          <p:cNvSpPr/>
          <p:nvPr/>
        </p:nvSpPr>
        <p:spPr>
          <a:xfrm>
            <a:off x="4552950" y="2872979"/>
            <a:ext cx="779860" cy="779859"/>
          </a:xfrm>
          <a:prstGeom prst="ellipse">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79" name="Straight Connector 217"/>
          <p:cNvSpPr/>
          <p:nvPr/>
        </p:nvSpPr>
        <p:spPr>
          <a:xfrm>
            <a:off x="3940969" y="3448050"/>
            <a:ext cx="1191" cy="690563"/>
          </a:xfrm>
          <a:prstGeom prst="line">
            <a:avLst/>
          </a:prstGeom>
          <a:ln w="25400" cap="flat" cmpd="sng">
            <a:solidFill>
              <a:srgbClr val="660066"/>
            </a:solidFill>
            <a:prstDash val="solid"/>
            <a:bevel/>
            <a:headEnd type="none" w="med" len="med"/>
            <a:tailEnd type="none" w="med" len="med"/>
          </a:ln>
        </p:spPr>
      </p:sp>
      <p:sp>
        <p:nvSpPr>
          <p:cNvPr id="36880" name="Oval 218"/>
          <p:cNvSpPr/>
          <p:nvPr/>
        </p:nvSpPr>
        <p:spPr>
          <a:xfrm>
            <a:off x="3550444" y="2872979"/>
            <a:ext cx="779860" cy="779859"/>
          </a:xfrm>
          <a:prstGeom prst="ellipse">
            <a:avLst/>
          </a:prstGeom>
          <a:solidFill>
            <a:srgbClr val="660066"/>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81" name="TextBox 219"/>
          <p:cNvSpPr/>
          <p:nvPr/>
        </p:nvSpPr>
        <p:spPr>
          <a:xfrm>
            <a:off x="3694510" y="3026569"/>
            <a:ext cx="470297" cy="531019"/>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平台即服务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882" name="Straight Connector 220"/>
          <p:cNvSpPr/>
          <p:nvPr/>
        </p:nvSpPr>
        <p:spPr>
          <a:xfrm>
            <a:off x="5953125" y="3495675"/>
            <a:ext cx="0" cy="481013"/>
          </a:xfrm>
          <a:prstGeom prst="line">
            <a:avLst/>
          </a:prstGeom>
          <a:ln w="25400" cap="flat" cmpd="sng">
            <a:solidFill>
              <a:srgbClr val="0070C0"/>
            </a:solidFill>
            <a:prstDash val="solid"/>
            <a:bevel/>
            <a:headEnd type="none" w="med" len="med"/>
            <a:tailEnd type="none" w="med" len="med"/>
          </a:ln>
        </p:spPr>
      </p:sp>
      <p:sp>
        <p:nvSpPr>
          <p:cNvPr id="36883" name="Isosceles Triangle 221"/>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84" name="Oval 222"/>
          <p:cNvSpPr/>
          <p:nvPr/>
        </p:nvSpPr>
        <p:spPr>
          <a:xfrm>
            <a:off x="5545932" y="2863454"/>
            <a:ext cx="778669" cy="779859"/>
          </a:xfrm>
          <a:prstGeom prst="ellipse">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85" name="Straight Connector 224"/>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6886" name="Oval 225"/>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87" name="Straight Connector 227"/>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6888" name="Oval 228"/>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89" name="Rectangle 231"/>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0" name="Rectangle 232"/>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1" name="Rectangle 233"/>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2" name="Rectangle 234"/>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3" name="Rectangle 235"/>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4" name="Rectangle 236"/>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5" name="Rectangle 237"/>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6" name="Rectangle 238"/>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897" name="TextBox 239"/>
          <p:cNvSpPr/>
          <p:nvPr/>
        </p:nvSpPr>
        <p:spPr>
          <a:xfrm>
            <a:off x="70613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6898" name="TextBox 240"/>
          <p:cNvSpPr/>
          <p:nvPr/>
        </p:nvSpPr>
        <p:spPr>
          <a:xfrm>
            <a:off x="172292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6899" name="TextBox 241"/>
          <p:cNvSpPr/>
          <p:nvPr/>
        </p:nvSpPr>
        <p:spPr>
          <a:xfrm>
            <a:off x="2692094"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2006</a:t>
            </a:r>
            <a:endParaRPr lang="zh-CN" altLang="en-US" dirty="0">
              <a:latin typeface="Calibri" panose="020F0502020204030204" pitchFamily="34" charset="0"/>
              <a:ea typeface="Calibri" panose="020F0502020204030204" pitchFamily="34" charset="0"/>
            </a:endParaRPr>
          </a:p>
        </p:txBody>
      </p:sp>
      <p:sp>
        <p:nvSpPr>
          <p:cNvPr id="36900" name="TextBox 242"/>
          <p:cNvSpPr/>
          <p:nvPr/>
        </p:nvSpPr>
        <p:spPr>
          <a:xfrm>
            <a:off x="3721986"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2009</a:t>
            </a:r>
            <a:endParaRPr lang="zh-CN" altLang="en-US" dirty="0">
              <a:latin typeface="Calibri" panose="020F0502020204030204" pitchFamily="34" charset="0"/>
              <a:ea typeface="Calibri" panose="020F0502020204030204" pitchFamily="34" charset="0"/>
            </a:endParaRPr>
          </a:p>
        </p:txBody>
      </p:sp>
      <p:sp>
        <p:nvSpPr>
          <p:cNvPr id="36901" name="TextBox 243"/>
          <p:cNvSpPr/>
          <p:nvPr/>
        </p:nvSpPr>
        <p:spPr>
          <a:xfrm>
            <a:off x="469770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2010</a:t>
            </a:r>
            <a:endParaRPr lang="zh-CN" altLang="en-US" dirty="0">
              <a:latin typeface="Calibri" panose="020F0502020204030204" pitchFamily="34" charset="0"/>
              <a:ea typeface="Calibri" panose="020F0502020204030204" pitchFamily="34" charset="0"/>
            </a:endParaRPr>
          </a:p>
        </p:txBody>
      </p:sp>
      <p:sp>
        <p:nvSpPr>
          <p:cNvPr id="36902" name="TextBox 244"/>
          <p:cNvSpPr/>
          <p:nvPr/>
        </p:nvSpPr>
        <p:spPr>
          <a:xfrm>
            <a:off x="5704971"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2011</a:t>
            </a:r>
            <a:endParaRPr lang="zh-CN" altLang="en-US" dirty="0">
              <a:latin typeface="Calibri" panose="020F0502020204030204" pitchFamily="34" charset="0"/>
              <a:ea typeface="Calibri" panose="020F0502020204030204" pitchFamily="34" charset="0"/>
            </a:endParaRPr>
          </a:p>
        </p:txBody>
      </p:sp>
      <p:sp>
        <p:nvSpPr>
          <p:cNvPr id="36903" name="Oval 245"/>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endParaRPr lang="zh-CN" altLang="en-US" dirty="0">
              <a:solidFill>
                <a:srgbClr val="FFFFFF"/>
              </a:solidFill>
              <a:latin typeface="Century Gothic" charset="0"/>
              <a:ea typeface="宋体" panose="02010600030101010101" pitchFamily="2" charset="-122"/>
              <a:sym typeface="Century Gothic" charset="0"/>
            </a:endParaRPr>
          </a:p>
        </p:txBody>
      </p:sp>
      <p:sp>
        <p:nvSpPr>
          <p:cNvPr id="36904" name="TextBox 253"/>
          <p:cNvSpPr/>
          <p:nvPr/>
        </p:nvSpPr>
        <p:spPr>
          <a:xfrm>
            <a:off x="6687832"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2013</a:t>
            </a:r>
            <a:endParaRPr lang="zh-CN" altLang="en-US" dirty="0">
              <a:latin typeface="Calibri" panose="020F0502020204030204" pitchFamily="34" charset="0"/>
              <a:ea typeface="Calibri" panose="020F0502020204030204" pitchFamily="34" charset="0"/>
            </a:endParaRPr>
          </a:p>
        </p:txBody>
      </p:sp>
      <p:sp>
        <p:nvSpPr>
          <p:cNvPr id="36905" name="TextBox 254"/>
          <p:cNvSpPr/>
          <p:nvPr/>
        </p:nvSpPr>
        <p:spPr>
          <a:xfrm>
            <a:off x="7699863" y="3842147"/>
            <a:ext cx="479639" cy="253916"/>
          </a:xfrm>
          <a:prstGeom prst="rect">
            <a:avLst/>
          </a:prstGeom>
          <a:noFill/>
          <a:ln w="9525">
            <a:noFill/>
          </a:ln>
        </p:spPr>
        <p:txBody>
          <a:bodyPr wrap="none" lIns="68580" tIns="34290" rIns="68580" bIns="34290">
            <a:spAutoFit/>
          </a:bodyPr>
          <a:lstStyle/>
          <a:p>
            <a:pPr lvl="0" algn="ctr"/>
            <a:r>
              <a:rPr lang="en-US" altLang="x-none" sz="1200">
                <a:solidFill>
                  <a:schemeClr val="bg1"/>
                </a:solidFill>
                <a:latin typeface="Century Gothic" charset="0"/>
                <a:ea typeface="Calibri" panose="020F0502020204030204" pitchFamily="34" charset="0"/>
                <a:sym typeface="Century Gothic" charset="0"/>
              </a:rPr>
              <a:t>2015</a:t>
            </a:r>
            <a:endParaRPr lang="zh-CN" altLang="en-US" dirty="0">
              <a:latin typeface="Calibri" panose="020F0502020204030204" pitchFamily="34" charset="0"/>
              <a:ea typeface="Calibri" panose="020F0502020204030204" pitchFamily="34" charset="0"/>
            </a:endParaRPr>
          </a:p>
        </p:txBody>
      </p:sp>
      <p:pic>
        <p:nvPicPr>
          <p:cNvPr id="36906" name="Picture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80698" y="4341019"/>
            <a:ext cx="972740" cy="154781"/>
          </a:xfrm>
          <a:prstGeom prst="rect">
            <a:avLst/>
          </a:prstGeom>
          <a:noFill/>
          <a:ln w="9525">
            <a:noFill/>
          </a:ln>
        </p:spPr>
      </p:pic>
      <p:pic>
        <p:nvPicPr>
          <p:cNvPr id="36907" name="Picture 51" descr="CNCF_Alternate_Panton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4826" y="1104900"/>
            <a:ext cx="3356372" cy="532210"/>
          </a:xfrm>
          <a:prstGeom prst="rect">
            <a:avLst/>
          </a:prstGeom>
          <a:noFill/>
          <a:ln w="9525">
            <a:noFill/>
          </a:ln>
        </p:spPr>
      </p:pic>
      <p:pic>
        <p:nvPicPr>
          <p:cNvPr id="36908" name="Picture 52" descr="cloud foundry logo.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53062" y="4330303"/>
            <a:ext cx="996554" cy="195263"/>
          </a:xfrm>
          <a:prstGeom prst="rect">
            <a:avLst/>
          </a:prstGeom>
          <a:noFill/>
          <a:ln w="9525">
            <a:noFill/>
          </a:ln>
        </p:spPr>
      </p:pic>
      <p:pic>
        <p:nvPicPr>
          <p:cNvPr id="36909" name="Picture 5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57962" y="4093369"/>
            <a:ext cx="719138" cy="642938"/>
          </a:xfrm>
          <a:prstGeom prst="rect">
            <a:avLst/>
          </a:prstGeom>
          <a:noFill/>
          <a:ln w="9525">
            <a:noFill/>
          </a:ln>
        </p:spPr>
      </p:pic>
      <p:pic>
        <p:nvPicPr>
          <p:cNvPr id="36910" name="Picture 5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62451" y="4261248"/>
            <a:ext cx="1212056" cy="510778"/>
          </a:xfrm>
          <a:prstGeom prst="rect">
            <a:avLst/>
          </a:prstGeom>
          <a:noFill/>
          <a:ln w="9525">
            <a:noFill/>
          </a:ln>
        </p:spPr>
      </p:pic>
      <p:pic>
        <p:nvPicPr>
          <p:cNvPr id="36911" name="Picture 5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50419" y="4161235"/>
            <a:ext cx="1200150" cy="507206"/>
          </a:xfrm>
          <a:prstGeom prst="rect">
            <a:avLst/>
          </a:prstGeom>
          <a:noFill/>
          <a:ln w="9525">
            <a:noFill/>
          </a:ln>
        </p:spPr>
      </p:pic>
      <p:pic>
        <p:nvPicPr>
          <p:cNvPr id="36912" name="Picture 5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pic>
        <p:nvPicPr>
          <p:cNvPr id="36913" name="Picture 5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6914" name="Picture 5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6915" name="TextBox 30"/>
          <p:cNvSpPr/>
          <p:nvPr/>
        </p:nvSpPr>
        <p:spPr>
          <a:xfrm>
            <a:off x="663179" y="3075385"/>
            <a:ext cx="573881" cy="37623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非虚拟化硬件</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916"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虚拟化</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917" name="TextBox 39"/>
          <p:cNvSpPr/>
          <p:nvPr/>
        </p:nvSpPr>
        <p:spPr>
          <a:xfrm>
            <a:off x="2569369" y="3080148"/>
            <a:ext cx="738188" cy="377428"/>
          </a:xfrm>
          <a:prstGeom prst="rect">
            <a:avLst/>
          </a:prstGeom>
          <a:noFill/>
          <a:ln w="9525">
            <a:noFill/>
          </a:ln>
        </p:spPr>
        <p:txBody>
          <a:bodyPr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基础设施即服务</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918" name="TextBox 264"/>
          <p:cNvSpPr/>
          <p:nvPr/>
        </p:nvSpPr>
        <p:spPr>
          <a:xfrm>
            <a:off x="4755357" y="3039666"/>
            <a:ext cx="407194" cy="37623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IaaS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919" name="TextBox 223"/>
          <p:cNvSpPr/>
          <p:nvPr/>
        </p:nvSpPr>
        <p:spPr>
          <a:xfrm>
            <a:off x="5699523" y="3049191"/>
            <a:ext cx="453628" cy="376238"/>
          </a:xfrm>
          <a:prstGeom prst="rect">
            <a:avLst/>
          </a:prstGeom>
          <a:noFill/>
          <a:ln w="9525">
            <a:noFill/>
          </a:ln>
        </p:spPr>
        <p:txBody>
          <a:bodyPr wrap="none" lIns="68580" tIns="34290" rIns="68580" bIns="34290">
            <a:spAutoFit/>
          </a:bodyPr>
          <a:lstStyle/>
          <a:p>
            <a:pPr lvl="0" algn="ctr"/>
            <a:r>
              <a:rPr lang="zh-CN" altLang="en-US" sz="1000" dirty="0">
                <a:solidFill>
                  <a:schemeClr val="bg1"/>
                </a:solidFill>
                <a:latin typeface="Century Gothic" charset="0"/>
                <a:ea typeface="宋体" panose="02010600030101010101" pitchFamily="2" charset="-122"/>
                <a:sym typeface="Century Gothic" charset="0"/>
              </a:rPr>
              <a:t>开源</a:t>
            </a:r>
            <a:endParaRPr lang="en-US" altLang="x-none" sz="1000">
              <a:solidFill>
                <a:schemeClr val="bg1"/>
              </a:solidFill>
              <a:latin typeface="Century Gothic" charset="0"/>
              <a:ea typeface="Calibri" panose="020F0502020204030204" pitchFamily="34" charset="0"/>
              <a:sym typeface="Century Gothic" charset="0"/>
            </a:endParaRPr>
          </a:p>
          <a:p>
            <a:pPr lvl="0" algn="ctr"/>
            <a:r>
              <a:rPr lang="en-US" altLang="x-none" sz="1000" err="1">
                <a:solidFill>
                  <a:schemeClr val="bg1"/>
                </a:solidFill>
                <a:latin typeface="Century Gothic" charset="0"/>
                <a:ea typeface="Calibri" panose="020F0502020204030204" pitchFamily="34" charset="0"/>
                <a:sym typeface="Century Gothic" charset="0"/>
              </a:rPr>
              <a:t>PaaS</a:t>
            </a:r>
            <a:endParaRPr lang="en-US" altLang="x-none" sz="1000">
              <a:solidFill>
                <a:schemeClr val="bg1"/>
              </a:solidFill>
              <a:latin typeface="Century Gothic" charset="0"/>
              <a:ea typeface="Calibri" panose="020F0502020204030204" pitchFamily="34" charset="0"/>
              <a:sym typeface="Century Gothic" charset="0"/>
            </a:endParaRPr>
          </a:p>
        </p:txBody>
      </p:sp>
      <p:sp>
        <p:nvSpPr>
          <p:cNvPr id="36920" name="TextBox 249"/>
          <p:cNvSpPr/>
          <p:nvPr/>
        </p:nvSpPr>
        <p:spPr>
          <a:xfrm>
            <a:off x="6693848" y="3123010"/>
            <a:ext cx="394980" cy="223138"/>
          </a:xfrm>
          <a:prstGeom prst="rect">
            <a:avLst/>
          </a:prstGeom>
          <a:noFill/>
          <a:ln w="9525">
            <a:noFill/>
          </a:ln>
        </p:spPr>
        <p:txBody>
          <a:bodyPr wrap="none" lIns="68580" tIns="34290" rIns="68580" bIns="34290">
            <a:spAutoFit/>
          </a:bodyPr>
          <a:lstStyle/>
          <a:p>
            <a:pPr lvl="0" algn="just"/>
            <a:r>
              <a:rPr lang="en-US" altLang="x-none" sz="1000">
                <a:solidFill>
                  <a:schemeClr val="bg1"/>
                </a:solidFill>
                <a:latin typeface="Century Gothic" charset="0"/>
                <a:ea typeface="Calibri" panose="020F0502020204030204" pitchFamily="34" charset="0"/>
                <a:sym typeface="Century Gothic" charset="0"/>
              </a:rPr>
              <a:t>容器</a:t>
            </a:r>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dirty="0">
                <a:sym typeface="Arial" panose="020B0604020202020204" pitchFamily="34" charset="0"/>
              </a:rPr>
              <a:t>14</a:t>
            </a:fld>
            <a:endParaRPr lang="zh-CN" altLang="en-US" dirty="0">
              <a:sym typeface="Arial" panose="020B0604020202020204" pitchFamily="34" charset="0"/>
            </a:endParaRPr>
          </a:p>
        </p:txBody>
      </p:sp>
    </p:spTree>
    <p:extLst>
      <p:ext uri="{BB962C8B-B14F-4D97-AF65-F5344CB8AC3E}">
        <p14:creationId xmlns:p14="http://schemas.microsoft.com/office/powerpoint/2010/main" val="1580996554"/>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37891"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37892"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7893" name="Title 1"/>
          <p:cNvSpPr>
            <a:spLocks noGrp="1"/>
          </p:cNvSpPr>
          <p:nvPr>
            <p:ph type="title"/>
          </p:nvPr>
        </p:nvSpPr>
        <p:spPr>
          <a:xfrm>
            <a:off x="701278" y="205979"/>
            <a:ext cx="7985522" cy="857250"/>
          </a:xfrm>
          <a:ln/>
        </p:spPr>
        <p:txBody>
          <a:bodyPr vert="horz" wrap="square" anchor="ctr"/>
          <a:lstStyle/>
          <a:p>
            <a:pPr algn="l"/>
            <a:r>
              <a:rPr lang="zh-CN" altLang="en-US" sz="2600" kern="1200" dirty="0">
                <a:solidFill>
                  <a:srgbClr val="262626"/>
                </a:solidFill>
                <a:latin typeface="Arial" panose="020B0604020202020204" pitchFamily="34" charset="0"/>
                <a:ea typeface="Arial" panose="020B0604020202020204" pitchFamily="34" charset="0"/>
                <a:sym typeface="Arial" panose="020B0604020202020204" pitchFamily="34" charset="0"/>
              </a:rPr>
              <a:t>我们学到了什么？</a:t>
            </a:r>
          </a:p>
        </p:txBody>
      </p:sp>
      <p:sp>
        <p:nvSpPr>
          <p:cNvPr id="37894" name="Content Placeholder 2"/>
          <p:cNvSpPr>
            <a:spLocks noGrp="1"/>
          </p:cNvSpPr>
          <p:nvPr>
            <p:ph idx="1"/>
          </p:nvPr>
        </p:nvSpPr>
        <p:spPr>
          <a:xfrm>
            <a:off x="701278" y="1063229"/>
            <a:ext cx="7985522" cy="3332559"/>
          </a:xfrm>
          <a:ln/>
        </p:spPr>
        <p:txBody>
          <a:bodyPr vert="horz" wrap="square" anchor="t">
            <a:normAutofit/>
          </a:bodyPr>
          <a:lstStyle/>
          <a:p>
            <a:pPr marL="257175" indent="-257175" defTabSz="342900">
              <a:lnSpc>
                <a:spcPct val="90000"/>
              </a:lnSpc>
              <a:buFont typeface="Wingdings" panose="05000000000000000000" pitchFamily="2" charset="2"/>
              <a:buChar char="§"/>
            </a:pPr>
            <a:r>
              <a:rPr lang="zh-CN" altLang="en-US" sz="2600" kern="1200" dirty="0">
                <a:solidFill>
                  <a:srgbClr val="595959"/>
                </a:solidFill>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solidFill>
                  <a:srgbClr val="595959"/>
                </a:solidFill>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solidFill>
                  <a:srgbClr val="595959"/>
                </a:solidFill>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solidFill>
                  <a:srgbClr val="595959"/>
                </a:solidFill>
                <a:latin typeface="Century Gothic" charset="0"/>
                <a:ea typeface="Century Gothic" charset="0"/>
                <a:sym typeface="Century Gothic" charset="0"/>
              </a:rPr>
              <a:t> </a:t>
            </a:r>
            <a:r>
              <a:rPr lang="en-US" altLang="zh-CN" sz="2200" kern="1200" dirty="0">
                <a:solidFill>
                  <a:srgbClr val="595959"/>
                </a:solidFill>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solidFill>
                  <a:srgbClr val="595959"/>
                </a:solidFill>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solidFill>
                  <a:srgbClr val="595959"/>
                </a:solidFill>
                <a:latin typeface="Century Gothic" charset="0"/>
                <a:ea typeface="Century Gothic" charset="0"/>
                <a:sym typeface="Century Gothic" charset="0"/>
              </a:rPr>
              <a:t>隔离单元</a:t>
            </a:r>
          </a:p>
          <a:p>
            <a:pPr marL="557213" lvl="1" indent="-214313" algn="l" defTabSz="342900">
              <a:lnSpc>
                <a:spcPct val="90000"/>
              </a:lnSpc>
              <a:buSzPct val="80000"/>
              <a:buFont typeface="Arial" panose="020B0604020202020204" pitchFamily="34" charset="0"/>
              <a:buChar char="•"/>
            </a:pPr>
            <a:r>
              <a:rPr lang="zh-CN" altLang="en-US" sz="2200" kern="1200" dirty="0">
                <a:solidFill>
                  <a:srgbClr val="595959"/>
                </a:solidFill>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solidFill>
                  <a:srgbClr val="595959"/>
                </a:solidFill>
                <a:latin typeface="Century Gothic" charset="0"/>
                <a:ea typeface="Century Gothic" charset="0"/>
                <a:sym typeface="Century Gothic" charset="0"/>
              </a:rPr>
              <a:t>不可变性</a:t>
            </a:r>
          </a:p>
          <a:p>
            <a:pPr marL="557213" lvl="1" indent="-214313" algn="l" defTabSz="342900">
              <a:lnSpc>
                <a:spcPct val="90000"/>
              </a:lnSpc>
              <a:buSzPct val="80000"/>
              <a:buFont typeface="Arial" panose="020B0604020202020204" pitchFamily="34" charset="0"/>
              <a:buChar char="•"/>
            </a:pPr>
            <a:r>
              <a:rPr lang="zh-CN" altLang="en-US" sz="2200" kern="1200" dirty="0">
                <a:solidFill>
                  <a:srgbClr val="595959"/>
                </a:solidFill>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solidFill>
                  <a:srgbClr val="595959"/>
                </a:solidFill>
                <a:latin typeface="Century Gothic" charset="0"/>
                <a:ea typeface="Century Gothic" charset="0"/>
                <a:sym typeface="Century Gothic" charset="0"/>
              </a:rPr>
              <a:t>供应方</a:t>
            </a:r>
          </a:p>
          <a:p>
            <a:pPr marL="557213" lvl="1" indent="-214313" algn="l" defTabSz="342900">
              <a:lnSpc>
                <a:spcPct val="90000"/>
              </a:lnSpc>
              <a:buSzPct val="80000"/>
              <a:buFont typeface="Arial" panose="020B0604020202020204" pitchFamily="34" charset="0"/>
              <a:buChar char="•"/>
            </a:pPr>
            <a:r>
              <a:rPr lang="zh-CN" altLang="en-US" sz="2200" kern="1200" dirty="0">
                <a:solidFill>
                  <a:srgbClr val="595959"/>
                </a:solidFill>
                <a:latin typeface="Century Gothic" charset="0"/>
                <a:ea typeface="Century Gothic" charset="0"/>
                <a:sym typeface="Century Gothic" charset="0"/>
              </a:rPr>
              <a:t>从闭源的单一供应商，到开源的，跨供应商</a:t>
            </a:r>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dirty="0">
                <a:sym typeface="Arial" panose="020B0604020202020204" pitchFamily="34" charset="0"/>
              </a:rPr>
              <a:t>15</a:t>
            </a:fld>
            <a:endParaRPr lang="zh-CN" altLang="en-US" dirty="0">
              <a:sym typeface="Arial" panose="020B0604020202020204" pitchFamily="34" charset="0"/>
            </a:endParaRPr>
          </a:p>
        </p:txBody>
      </p:sp>
    </p:spTree>
    <p:extLst>
      <p:ext uri="{BB962C8B-B14F-4D97-AF65-F5344CB8AC3E}">
        <p14:creationId xmlns:p14="http://schemas.microsoft.com/office/powerpoint/2010/main" val="2864034256"/>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22860"/>
            <a:ext cx="9144000" cy="5143500"/>
          </a:xfrm>
          <a:prstGeom prst="rect">
            <a:avLst/>
          </a:prstGeom>
          <a:noFill/>
          <a:ln w="9525">
            <a:noFill/>
          </a:ln>
        </p:spPr>
      </p:pic>
      <p:sp>
        <p:nvSpPr>
          <p:cNvPr id="38915"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38916"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8917" name="Title 1"/>
          <p:cNvSpPr>
            <a:spLocks noGrp="1"/>
          </p:cNvSpPr>
          <p:nvPr>
            <p:ph type="title"/>
          </p:nvPr>
        </p:nvSpPr>
        <p:spPr>
          <a:xfrm>
            <a:off x="701278" y="205979"/>
            <a:ext cx="7985522" cy="857250"/>
          </a:xfrm>
          <a:ln/>
        </p:spPr>
        <p:txBody>
          <a:bodyPr vert="horz" wrap="square" anchor="ctr"/>
          <a:lstStyle/>
          <a:p>
            <a:pPr algn="l"/>
            <a:r>
              <a:rPr lang="zh-CN" altLang="en-US" sz="2600" kern="1200" dirty="0">
                <a:solidFill>
                  <a:srgbClr val="262626"/>
                </a:solidFill>
                <a:latin typeface="Arial" panose="020B0604020202020204" pitchFamily="34" charset="0"/>
                <a:ea typeface="Arial" panose="020B0604020202020204" pitchFamily="34" charset="0"/>
                <a:sym typeface="Arial" panose="020B0604020202020204" pitchFamily="34" charset="0"/>
              </a:rPr>
              <a:t>什么是“平台即服务”（PaaS）?</a:t>
            </a:r>
          </a:p>
        </p:txBody>
      </p:sp>
      <p:sp>
        <p:nvSpPr>
          <p:cNvPr id="38918" name="Content Placeholder 2"/>
          <p:cNvSpPr>
            <a:spLocks noGrp="1"/>
          </p:cNvSpPr>
          <p:nvPr>
            <p:ph idx="1"/>
          </p:nvPr>
        </p:nvSpPr>
        <p:spPr>
          <a:xfrm>
            <a:off x="701278" y="1063229"/>
            <a:ext cx="7985522" cy="3446859"/>
          </a:xfrm>
          <a:ln/>
        </p:spPr>
        <p:txBody>
          <a:bodyPr vert="horz" wrap="square" anchor="t"/>
          <a:lstStyle/>
          <a:p>
            <a:pPr marL="342900" indent="-161925" defTabSz="342900">
              <a:spcBef>
                <a:spcPts val="525"/>
              </a:spcBef>
              <a:buFont typeface="Wingdings" panose="05000000000000000000" pitchFamily="2" charset="2"/>
              <a:buChar char="§"/>
            </a:pPr>
            <a:r>
              <a:rPr lang="zh-CN" altLang="en-US" sz="2500" kern="1200" dirty="0">
                <a:solidFill>
                  <a:srgbClr val="595959"/>
                </a:solidFill>
                <a:latin typeface="Century Gothic" charset="0"/>
                <a:ea typeface="Century Gothic" charset="0"/>
                <a:sym typeface="Century Gothic" charset="0"/>
              </a:rPr>
              <a:t>OpenShift</a:t>
            </a:r>
            <a:r>
              <a:rPr lang="zh-CN" altLang="en-US" sz="2500" kern="1200" dirty="0" smtClean="0">
                <a:solidFill>
                  <a:srgbClr val="595959"/>
                </a:solidFill>
                <a:latin typeface="Century Gothic" charset="0"/>
                <a:ea typeface="Century Gothic" charset="0"/>
                <a:sym typeface="Century Gothic" charset="0"/>
              </a:rPr>
              <a:t>、Deis</a:t>
            </a:r>
            <a:r>
              <a:rPr lang="zh-CN" altLang="en-US" sz="2500" kern="1200" dirty="0">
                <a:solidFill>
                  <a:srgbClr val="595959"/>
                </a:solidFill>
                <a:latin typeface="Century Gothic" charset="0"/>
                <a:ea typeface="Century Gothic" charset="0"/>
                <a:sym typeface="Century Gothic" charset="0"/>
              </a:rPr>
              <a:t>(微软并购)，还有Apprenda，都是建立在原生云平台上的“平台即服务”例子</a:t>
            </a:r>
          </a:p>
          <a:p>
            <a:pPr marL="342900" indent="-161925" defTabSz="342900">
              <a:spcBef>
                <a:spcPts val="525"/>
              </a:spcBef>
              <a:buFont typeface="Wingdings" panose="05000000000000000000" pitchFamily="2" charset="2"/>
              <a:buChar char="§"/>
            </a:pPr>
            <a:r>
              <a:rPr lang="zh-CN" altLang="en-US" sz="2500" kern="1200" dirty="0">
                <a:solidFill>
                  <a:srgbClr val="595959"/>
                </a:solidFill>
                <a:latin typeface="Century Gothic" charset="0"/>
                <a:ea typeface="Century Gothic" charset="0"/>
                <a:sym typeface="Century Gothic" charset="0"/>
              </a:rPr>
              <a:t>很多新的应用以12因素的形式出现，并可以在“平台即服务”部署</a:t>
            </a:r>
          </a:p>
          <a:p>
            <a:pPr marL="889635" lvl="1" indent="-161925" algn="l" defTabSz="342900">
              <a:buFont typeface="Arial" panose="020B0604020202020204" pitchFamily="34" charset="0"/>
              <a:buChar char="•"/>
            </a:pPr>
            <a:r>
              <a:rPr lang="zh-CN" altLang="en-US" sz="1700" kern="1200" dirty="0">
                <a:solidFill>
                  <a:srgbClr val="595959"/>
                </a:solidFill>
                <a:latin typeface="Century Gothic" charset="0"/>
                <a:ea typeface="Century Gothic" charset="0"/>
                <a:sym typeface="Century Gothic" charset="0"/>
              </a:rPr>
              <a:t>他们有时候增长超过</a:t>
            </a:r>
            <a:r>
              <a:rPr lang="zh-CN" altLang="en-US" sz="1700" dirty="0">
                <a:solidFill>
                  <a:srgbClr val="595959"/>
                </a:solidFill>
                <a:latin typeface="Century Gothic" charset="0"/>
                <a:ea typeface="Century Gothic" charset="0"/>
                <a:sym typeface="Century Gothic" charset="0"/>
              </a:rPr>
              <a:t>PaaS</a:t>
            </a:r>
            <a:r>
              <a:rPr lang="zh-CN" altLang="en-US" sz="1700" kern="1200" dirty="0">
                <a:solidFill>
                  <a:srgbClr val="595959"/>
                </a:solidFill>
                <a:latin typeface="Century Gothic" charset="0"/>
                <a:ea typeface="Century Gothic" charset="0"/>
                <a:sym typeface="Century Gothic" charset="0"/>
              </a:rPr>
              <a:t>的承受能力</a:t>
            </a:r>
          </a:p>
          <a:p>
            <a:pPr marL="889635" lvl="1" indent="-161925" algn="l" defTabSz="342900">
              <a:buFont typeface="Arial" panose="020B0604020202020204" pitchFamily="34" charset="0"/>
              <a:buChar char="•"/>
            </a:pPr>
            <a:r>
              <a:rPr lang="zh-CN" altLang="en-US" sz="1700" kern="1200" dirty="0">
                <a:solidFill>
                  <a:srgbClr val="595959"/>
                </a:solidFill>
                <a:latin typeface="Century Gothic" charset="0"/>
                <a:ea typeface="Century Gothic" charset="0"/>
                <a:sym typeface="Century Gothic" charset="0"/>
              </a:rPr>
              <a:t>而有的应用根本不能适用在PaaS模型上</a:t>
            </a:r>
          </a:p>
          <a:p>
            <a:pPr marL="342900" indent="-161925" defTabSz="342900">
              <a:spcBef>
                <a:spcPts val="525"/>
              </a:spcBef>
              <a:buFont typeface="Wingdings" panose="05000000000000000000" pitchFamily="2" charset="2"/>
              <a:buChar char="§"/>
            </a:pPr>
            <a:r>
              <a:rPr lang="zh-CN" altLang="en-US" sz="2500" kern="1200" dirty="0">
                <a:solidFill>
                  <a:srgbClr val="595959"/>
                </a:solidFill>
                <a:latin typeface="Century Gothic" charset="0"/>
                <a:ea typeface="Century Gothic" charset="0"/>
                <a:sym typeface="Century Gothic" charset="0"/>
              </a:rPr>
              <a:t>基于原生云的PaaS则这两种都能支持</a:t>
            </a:r>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dirty="0">
                <a:sym typeface="Arial" panose="020B0604020202020204" pitchFamily="34" charset="0"/>
              </a:rPr>
              <a:t>16</a:t>
            </a:fld>
            <a:endParaRPr lang="zh-CN" altLang="en-US" dirty="0">
              <a:sym typeface="Arial" panose="020B0604020202020204" pitchFamily="34" charset="0"/>
            </a:endParaRPr>
          </a:p>
        </p:txBody>
      </p:sp>
    </p:spTree>
    <p:extLst>
      <p:ext uri="{BB962C8B-B14F-4D97-AF65-F5344CB8AC3E}">
        <p14:creationId xmlns:p14="http://schemas.microsoft.com/office/powerpoint/2010/main" val="3631990490"/>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云原生</a:t>
            </a:r>
            <a:r>
              <a:rPr lang="en-US" sz="2775" b="0" i="0" u="none" strike="noStrike" cap="none" dirty="0" smtClean="0">
                <a:solidFill>
                  <a:srgbClr val="446CA9"/>
                </a:solidFill>
                <a:latin typeface="Century Gothic"/>
                <a:ea typeface="Century Gothic"/>
                <a:cs typeface="Century Gothic"/>
                <a:sym typeface="Century Gothic"/>
              </a:rPr>
              <a:t>的</a:t>
            </a:r>
            <a:r>
              <a:rPr lang="en-US" sz="2775" dirty="0" smtClean="0"/>
              <a:t>价值</a:t>
            </a:r>
            <a:r>
              <a:rPr lang="zh-CN" altLang="en-US" sz="2775" dirty="0" smtClean="0"/>
              <a:t>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17</a:t>
            </a:fld>
            <a:endParaRPr lang="en-US"/>
          </a:p>
        </p:txBody>
      </p:sp>
    </p:spTree>
    <p:extLst>
      <p:ext uri="{BB962C8B-B14F-4D97-AF65-F5344CB8AC3E}">
        <p14:creationId xmlns:p14="http://schemas.microsoft.com/office/powerpoint/2010/main" val="96766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206833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306396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p>
        </p:txBody>
      </p:sp>
      <p:sp>
        <p:nvSpPr>
          <p:cNvPr id="150" name="Shape 150"/>
          <p:cNvSpPr txBox="1">
            <a:spLocks noGrp="1"/>
          </p:cNvSpPr>
          <p:nvPr>
            <p:ph type="body" idx="1"/>
          </p:nvPr>
        </p:nvSpPr>
        <p:spPr>
          <a:prstGeom prst="rect">
            <a:avLst/>
          </a:prstGeom>
          <a:noFill/>
          <a:ln>
            <a:noFill/>
          </a:ln>
        </p:spPr>
        <p:txBody>
          <a:bodyPr wrap="square" lIns="121900" tIns="121900" rIns="121900" bIns="121900" anchor="t" anchorCtr="0">
            <a:noAutofit/>
          </a:bodyPr>
          <a:lstStyle/>
          <a:p>
            <a:pPr marL="457200" lvl="0" indent="-215900">
              <a:spcBef>
                <a:spcPts val="0"/>
              </a:spcBef>
              <a:buClr>
                <a:srgbClr val="446CA9"/>
              </a:buClr>
            </a:pPr>
            <a:r>
              <a:rPr lang="zh-CN" altLang="en-US" dirty="0"/>
              <a:t>非营利组织，隶属</a:t>
            </a:r>
            <a:r>
              <a:rPr lang="en-US" altLang="zh-CN" dirty="0"/>
              <a:t>Linux Foundation</a:t>
            </a:r>
            <a:r>
              <a:rPr lang="zh-CN" altLang="en-US" dirty="0"/>
              <a:t>的一部分</a:t>
            </a:r>
            <a:endParaRPr lang="en-US" altLang="zh-CN" dirty="0"/>
          </a:p>
          <a:p>
            <a:pPr marL="1003300" lvl="1" indent="-203200">
              <a:spcBef>
                <a:spcPts val="700"/>
              </a:spcBef>
              <a:buClr>
                <a:srgbClr val="446CA9"/>
              </a:buClr>
            </a:pPr>
            <a:r>
              <a:rPr lang="zh-CN" altLang="en-US" sz="1600" dirty="0"/>
              <a:t>成立于</a:t>
            </a:r>
            <a:r>
              <a:rPr lang="en-US" altLang="zh-CN" sz="1600" dirty="0"/>
              <a:t>2015</a:t>
            </a:r>
            <a:r>
              <a:rPr lang="zh-CN" altLang="en-US" sz="1600" dirty="0"/>
              <a:t>年</a:t>
            </a:r>
            <a:r>
              <a:rPr lang="en-US" altLang="zh-CN" sz="1600" dirty="0"/>
              <a:t>12</a:t>
            </a:r>
            <a:r>
              <a:rPr lang="zh-CN" altLang="en-US" sz="1600" dirty="0"/>
              <a:t>月</a:t>
            </a:r>
          </a:p>
          <a:p>
            <a:pPr marL="1003300" lvl="1" indent="-203200">
              <a:spcBef>
                <a:spcPts val="700"/>
              </a:spcBef>
              <a:buClr>
                <a:srgbClr val="446CA9"/>
              </a:buClr>
            </a:pPr>
            <a:r>
              <a:rPr lang="zh-CN" altLang="en-US" sz="2400" dirty="0"/>
              <a:t>目前项目包括</a:t>
            </a:r>
            <a:r>
              <a:rPr lang="en-US" altLang="zh-CN" sz="2400" dirty="0"/>
              <a:t>:</a:t>
            </a:r>
          </a:p>
          <a:p>
            <a:pPr marL="457200" marR="0" lvl="0" indent="-215900" algn="l" rtl="0">
              <a:lnSpc>
                <a:spcPct val="100000"/>
              </a:lnSpc>
              <a:spcBef>
                <a:spcPts val="700"/>
              </a:spcBef>
              <a:spcAft>
                <a:spcPts val="0"/>
              </a:spcAft>
              <a:buClr>
                <a:srgbClr val="446CA9"/>
              </a:buClr>
              <a:buSzPct val="1000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rgbClr val="446CA9"/>
              </a:buClr>
              <a:buSzPct val="1000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lvl="0" indent="-215900">
              <a:spcBef>
                <a:spcPts val="700"/>
              </a:spcBef>
              <a:buClr>
                <a:srgbClr val="446CA9"/>
              </a:buClr>
            </a:pPr>
            <a:r>
              <a:rPr lang="zh-CN" altLang="en-US" dirty="0"/>
              <a:t>白金会员</a:t>
            </a:r>
            <a:r>
              <a:rPr lang="en-US" altLang="zh-CN" dirty="0"/>
              <a:t>: </a:t>
            </a:r>
          </a:p>
        </p:txBody>
      </p:sp>
      <p:sp>
        <p:nvSpPr>
          <p:cNvPr id="183" name="Shape 183"/>
          <p:cNvSpPr txBox="1">
            <a:spLocks noGrp="1"/>
          </p:cNvSpPr>
          <p:nvPr>
            <p:ph type="sldNum" idx="12"/>
          </p:nvPr>
        </p:nvSpPr>
        <p:spPr>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a:t>
            </a:fld>
            <a:endParaRPr lang="en-US"/>
          </a:p>
        </p:txBody>
      </p:sp>
      <p:pic>
        <p:nvPicPr>
          <p:cNvPr id="151" name="Shape 151" descr="logo_cncf_cisco.png"/>
          <p:cNvPicPr preferRelativeResize="0"/>
          <p:nvPr/>
        </p:nvPicPr>
        <p:blipFill rotWithShape="1">
          <a:blip r:embed="rId3">
            <a:alphaModFix/>
          </a:blip>
          <a:srcRect/>
          <a:stretch/>
        </p:blipFill>
        <p:spPr>
          <a:xfrm>
            <a:off x="1004359" y="3797442"/>
            <a:ext cx="734400" cy="451200"/>
          </a:xfrm>
          <a:prstGeom prst="rect">
            <a:avLst/>
          </a:prstGeom>
          <a:noFill/>
          <a:ln>
            <a:noFill/>
          </a:ln>
        </p:spPr>
      </p:pic>
      <p:pic>
        <p:nvPicPr>
          <p:cNvPr id="152" name="Shape 152" descr="cncf_logo_ibm.png"/>
          <p:cNvPicPr preferRelativeResize="0"/>
          <p:nvPr/>
        </p:nvPicPr>
        <p:blipFill rotWithShape="1">
          <a:blip r:embed="rId4">
            <a:alphaModFix/>
          </a:blip>
          <a:srcRect/>
          <a:stretch/>
        </p:blipFill>
        <p:spPr>
          <a:xfrm>
            <a:off x="7545459" y="3822491"/>
            <a:ext cx="533400" cy="327600"/>
          </a:xfrm>
          <a:prstGeom prst="rect">
            <a:avLst/>
          </a:prstGeom>
          <a:noFill/>
          <a:ln>
            <a:noFill/>
          </a:ln>
        </p:spPr>
      </p:pic>
      <p:pic>
        <p:nvPicPr>
          <p:cNvPr id="153" name="Shape 153" descr="cncf_logo_coreos.png"/>
          <p:cNvPicPr preferRelativeResize="0"/>
          <p:nvPr/>
        </p:nvPicPr>
        <p:blipFill rotWithShape="1">
          <a:blip r:embed="rId5">
            <a:alphaModFix/>
          </a:blip>
          <a:srcRect/>
          <a:stretch/>
        </p:blipFill>
        <p:spPr>
          <a:xfrm>
            <a:off x="1773685" y="3677101"/>
            <a:ext cx="1032600" cy="634200"/>
          </a:xfrm>
          <a:prstGeom prst="rect">
            <a:avLst/>
          </a:prstGeom>
          <a:noFill/>
          <a:ln>
            <a:noFill/>
          </a:ln>
        </p:spPr>
      </p:pic>
      <p:pic>
        <p:nvPicPr>
          <p:cNvPr id="154" name="Shape 154" descr="cncf_logo_intel.png"/>
          <p:cNvPicPr preferRelativeResize="0"/>
          <p:nvPr/>
        </p:nvPicPr>
        <p:blipFill rotWithShape="1">
          <a:blip r:embed="rId6">
            <a:alphaModFix/>
          </a:blip>
          <a:srcRect/>
          <a:stretch/>
        </p:blipFill>
        <p:spPr>
          <a:xfrm>
            <a:off x="8256140" y="3772685"/>
            <a:ext cx="620400" cy="381000"/>
          </a:xfrm>
          <a:prstGeom prst="rect">
            <a:avLst/>
          </a:prstGeom>
          <a:noFill/>
          <a:ln>
            <a:noFill/>
          </a:ln>
        </p:spPr>
      </p:pic>
      <p:pic>
        <p:nvPicPr>
          <p:cNvPr id="155" name="Shape 155"/>
          <p:cNvPicPr preferRelativeResize="0"/>
          <p:nvPr/>
        </p:nvPicPr>
        <p:blipFill rotWithShape="1">
          <a:blip r:embed="rId7">
            <a:alphaModFix/>
          </a:blip>
          <a:srcRect/>
          <a:stretch/>
        </p:blipFill>
        <p:spPr>
          <a:xfrm>
            <a:off x="4234228" y="3728889"/>
            <a:ext cx="635100" cy="566700"/>
          </a:xfrm>
          <a:prstGeom prst="rect">
            <a:avLst/>
          </a:prstGeom>
          <a:noFill/>
          <a:ln>
            <a:noFill/>
          </a:ln>
        </p:spPr>
      </p:pic>
      <p:pic>
        <p:nvPicPr>
          <p:cNvPr id="156" name="Shape 156" descr="cncf_logo_joyent.png"/>
          <p:cNvPicPr preferRelativeResize="0"/>
          <p:nvPr/>
        </p:nvPicPr>
        <p:blipFill rotWithShape="1">
          <a:blip r:embed="rId8">
            <a:alphaModFix/>
          </a:blip>
          <a:srcRect/>
          <a:stretch/>
        </p:blipFill>
        <p:spPr>
          <a:xfrm>
            <a:off x="203927" y="4272075"/>
            <a:ext cx="755099" cy="463800"/>
          </a:xfrm>
          <a:prstGeom prst="rect">
            <a:avLst/>
          </a:prstGeom>
          <a:noFill/>
          <a:ln>
            <a:noFill/>
          </a:ln>
        </p:spPr>
      </p:pic>
      <p:pic>
        <p:nvPicPr>
          <p:cNvPr id="157" name="Shape 157" descr="cncf_fujitsu.png"/>
          <p:cNvPicPr preferRelativeResize="0"/>
          <p:nvPr/>
        </p:nvPicPr>
        <p:blipFill rotWithShape="1">
          <a:blip r:embed="rId9">
            <a:alphaModFix/>
          </a:blip>
          <a:srcRect/>
          <a:stretch/>
        </p:blipFill>
        <p:spPr>
          <a:xfrm>
            <a:off x="5090291" y="3807554"/>
            <a:ext cx="653100" cy="401100"/>
          </a:xfrm>
          <a:prstGeom prst="rect">
            <a:avLst/>
          </a:prstGeom>
          <a:noFill/>
          <a:ln>
            <a:noFill/>
          </a:ln>
        </p:spPr>
      </p:pic>
      <p:pic>
        <p:nvPicPr>
          <p:cNvPr id="158" name="Shape 158" descr="logo_cncf_mesosphere.png"/>
          <p:cNvPicPr preferRelativeResize="0"/>
          <p:nvPr/>
        </p:nvPicPr>
        <p:blipFill rotWithShape="1">
          <a:blip r:embed="rId10">
            <a:alphaModFix/>
          </a:blip>
          <a:srcRect/>
          <a:stretch/>
        </p:blipFill>
        <p:spPr>
          <a:xfrm>
            <a:off x="1172814" y="4292588"/>
            <a:ext cx="697200" cy="428400"/>
          </a:xfrm>
          <a:prstGeom prst="rect">
            <a:avLst/>
          </a:prstGeom>
          <a:noFill/>
          <a:ln>
            <a:noFill/>
          </a:ln>
        </p:spPr>
      </p:pic>
      <p:pic>
        <p:nvPicPr>
          <p:cNvPr id="159" name="Shape 159" descr="logo_google_new_0_0.png"/>
          <p:cNvPicPr preferRelativeResize="0"/>
          <p:nvPr/>
        </p:nvPicPr>
        <p:blipFill rotWithShape="1">
          <a:blip r:embed="rId11">
            <a:alphaModFix/>
          </a:blip>
          <a:srcRect/>
          <a:stretch/>
        </p:blipFill>
        <p:spPr>
          <a:xfrm>
            <a:off x="5937253" y="3782292"/>
            <a:ext cx="783899" cy="481500"/>
          </a:xfrm>
          <a:prstGeom prst="rect">
            <a:avLst/>
          </a:prstGeom>
          <a:noFill/>
          <a:ln>
            <a:noFill/>
          </a:ln>
        </p:spPr>
      </p:pic>
      <p:pic>
        <p:nvPicPr>
          <p:cNvPr id="160" name="Shape 160" descr="cncf_logo_rh.png"/>
          <p:cNvPicPr preferRelativeResize="0"/>
          <p:nvPr/>
        </p:nvPicPr>
        <p:blipFill rotWithShape="1">
          <a:blip r:embed="rId12">
            <a:alphaModFix/>
          </a:blip>
          <a:srcRect/>
          <a:stretch/>
        </p:blipFill>
        <p:spPr>
          <a:xfrm>
            <a:off x="4686888" y="4169775"/>
            <a:ext cx="894000" cy="549300"/>
          </a:xfrm>
          <a:prstGeom prst="rect">
            <a:avLst/>
          </a:prstGeom>
          <a:noFill/>
          <a:ln>
            <a:noFill/>
          </a:ln>
        </p:spPr>
      </p:pic>
      <p:pic>
        <p:nvPicPr>
          <p:cNvPr id="161" name="Shape 161" descr="cncf_logo_huawei.png"/>
          <p:cNvPicPr preferRelativeResize="0"/>
          <p:nvPr/>
        </p:nvPicPr>
        <p:blipFill rotWithShape="1">
          <a:blip r:embed="rId13">
            <a:alphaModFix/>
          </a:blip>
          <a:srcRect/>
          <a:stretch/>
        </p:blipFill>
        <p:spPr>
          <a:xfrm>
            <a:off x="6804957" y="3769569"/>
            <a:ext cx="670500" cy="411900"/>
          </a:xfrm>
          <a:prstGeom prst="rect">
            <a:avLst/>
          </a:prstGeom>
          <a:noFill/>
          <a:ln>
            <a:noFill/>
          </a:ln>
        </p:spPr>
      </p:pic>
      <p:pic>
        <p:nvPicPr>
          <p:cNvPr id="162" name="Shape 162" descr="cncf_logo_supernap.png"/>
          <p:cNvPicPr preferRelativeResize="0"/>
          <p:nvPr/>
        </p:nvPicPr>
        <p:blipFill rotWithShape="1">
          <a:blip r:embed="rId14">
            <a:alphaModFix/>
          </a:blip>
          <a:srcRect/>
          <a:stretch/>
        </p:blipFill>
        <p:spPr>
          <a:xfrm>
            <a:off x="7127051" y="4171988"/>
            <a:ext cx="894000" cy="549000"/>
          </a:xfrm>
          <a:prstGeom prst="rect">
            <a:avLst/>
          </a:prstGeom>
          <a:noFill/>
          <a:ln>
            <a:noFill/>
          </a:ln>
        </p:spPr>
      </p:pic>
      <p:pic>
        <p:nvPicPr>
          <p:cNvPr id="163" name="Shape 163"/>
          <p:cNvPicPr preferRelativeResize="0"/>
          <p:nvPr/>
        </p:nvPicPr>
        <p:blipFill rotWithShape="1">
          <a:blip r:embed="rId15">
            <a:alphaModFix/>
          </a:blip>
          <a:srcRect/>
          <a:stretch/>
        </p:blipFill>
        <p:spPr>
          <a:xfrm>
            <a:off x="866312" y="2290347"/>
            <a:ext cx="715200" cy="715200"/>
          </a:xfrm>
          <a:prstGeom prst="rect">
            <a:avLst/>
          </a:prstGeom>
          <a:noFill/>
          <a:ln>
            <a:noFill/>
          </a:ln>
        </p:spPr>
      </p:pic>
      <p:pic>
        <p:nvPicPr>
          <p:cNvPr id="164" name="Shape 164"/>
          <p:cNvPicPr preferRelativeResize="0"/>
          <p:nvPr/>
        </p:nvPicPr>
        <p:blipFill rotWithShape="1">
          <a:blip r:embed="rId16">
            <a:alphaModFix/>
          </a:blip>
          <a:srcRect/>
          <a:stretch/>
        </p:blipFill>
        <p:spPr>
          <a:xfrm>
            <a:off x="1806613" y="2332263"/>
            <a:ext cx="675000" cy="675000"/>
          </a:xfrm>
          <a:prstGeom prst="rect">
            <a:avLst/>
          </a:prstGeom>
          <a:noFill/>
          <a:ln>
            <a:noFill/>
          </a:ln>
        </p:spPr>
      </p:pic>
      <p:pic>
        <p:nvPicPr>
          <p:cNvPr id="165" name="Shape 165"/>
          <p:cNvPicPr preferRelativeResize="0"/>
          <p:nvPr/>
        </p:nvPicPr>
        <p:blipFill rotWithShape="1">
          <a:blip r:embed="rId17">
            <a:alphaModFix/>
          </a:blip>
          <a:srcRect/>
          <a:stretch/>
        </p:blipFill>
        <p:spPr>
          <a:xfrm>
            <a:off x="96897" y="2313155"/>
            <a:ext cx="669600" cy="669600"/>
          </a:xfrm>
          <a:prstGeom prst="rect">
            <a:avLst/>
          </a:prstGeom>
          <a:noFill/>
          <a:ln>
            <a:noFill/>
          </a:ln>
        </p:spPr>
      </p:pic>
      <p:pic>
        <p:nvPicPr>
          <p:cNvPr id="166" name="Shape 166"/>
          <p:cNvPicPr preferRelativeResize="0"/>
          <p:nvPr/>
        </p:nvPicPr>
        <p:blipFill rotWithShape="1">
          <a:blip r:embed="rId18">
            <a:alphaModFix/>
          </a:blip>
          <a:srcRect/>
          <a:stretch/>
        </p:blipFill>
        <p:spPr>
          <a:xfrm>
            <a:off x="2630511" y="2352218"/>
            <a:ext cx="635100" cy="635100"/>
          </a:xfrm>
          <a:prstGeom prst="rect">
            <a:avLst/>
          </a:prstGeom>
          <a:noFill/>
          <a:ln>
            <a:noFill/>
          </a:ln>
        </p:spPr>
      </p:pic>
      <p:sp>
        <p:nvSpPr>
          <p:cNvPr id="167" name="Shape 167"/>
          <p:cNvSpPr txBox="1"/>
          <p:nvPr/>
        </p:nvSpPr>
        <p:spPr>
          <a:xfrm>
            <a:off x="-125921"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Kubernetes</a:t>
            </a:r>
            <a:r>
              <a:rPr lang="en-US" sz="1050" b="0" i="0" u="none" strike="noStrike" cap="none">
                <a:solidFill>
                  <a:srgbClr val="000000"/>
                </a:solidFill>
                <a:latin typeface="Century Gothic"/>
                <a:ea typeface="Century Gothic"/>
                <a:cs typeface="Century Gothic"/>
                <a:sym typeface="Century Gothic"/>
              </a:rPr>
              <a:t>   </a:t>
            </a:r>
          </a:p>
        </p:txBody>
      </p:sp>
      <p:pic>
        <p:nvPicPr>
          <p:cNvPr id="168" name="Shape 168"/>
          <p:cNvPicPr preferRelativeResize="0"/>
          <p:nvPr/>
        </p:nvPicPr>
        <p:blipFill>
          <a:blip r:embed="rId19">
            <a:alphaModFix/>
          </a:blip>
          <a:stretch>
            <a:fillRect/>
          </a:stretch>
        </p:blipFill>
        <p:spPr>
          <a:xfrm>
            <a:off x="3313223" y="2361111"/>
            <a:ext cx="715199" cy="617340"/>
          </a:xfrm>
          <a:prstGeom prst="rect">
            <a:avLst/>
          </a:prstGeom>
          <a:noFill/>
          <a:ln>
            <a:noFill/>
          </a:ln>
        </p:spPr>
      </p:pic>
      <p:pic>
        <p:nvPicPr>
          <p:cNvPr id="169" name="Shape 169"/>
          <p:cNvPicPr preferRelativeResize="0"/>
          <p:nvPr/>
        </p:nvPicPr>
        <p:blipFill>
          <a:blip r:embed="rId20">
            <a:alphaModFix/>
          </a:blip>
          <a:stretch>
            <a:fillRect/>
          </a:stretch>
        </p:blipFill>
        <p:spPr>
          <a:xfrm>
            <a:off x="5053388" y="2369876"/>
            <a:ext cx="674999" cy="599790"/>
          </a:xfrm>
          <a:prstGeom prst="rect">
            <a:avLst/>
          </a:prstGeom>
          <a:noFill/>
          <a:ln>
            <a:noFill/>
          </a:ln>
        </p:spPr>
      </p:pic>
      <p:pic>
        <p:nvPicPr>
          <p:cNvPr id="170" name="Shape 170"/>
          <p:cNvPicPr preferRelativeResize="0"/>
          <p:nvPr/>
        </p:nvPicPr>
        <p:blipFill>
          <a:blip r:embed="rId21">
            <a:alphaModFix/>
          </a:blip>
          <a:stretch>
            <a:fillRect/>
          </a:stretch>
        </p:blipFill>
        <p:spPr>
          <a:xfrm>
            <a:off x="4089675" y="2479776"/>
            <a:ext cx="894000" cy="317386"/>
          </a:xfrm>
          <a:prstGeom prst="rect">
            <a:avLst/>
          </a:prstGeom>
          <a:noFill/>
          <a:ln>
            <a:noFill/>
          </a:ln>
        </p:spPr>
      </p:pic>
      <p:pic>
        <p:nvPicPr>
          <p:cNvPr id="171" name="Shape 171"/>
          <p:cNvPicPr preferRelativeResize="0"/>
          <p:nvPr/>
        </p:nvPicPr>
        <p:blipFill>
          <a:blip r:embed="rId22">
            <a:alphaModFix/>
          </a:blip>
          <a:stretch>
            <a:fillRect/>
          </a:stretch>
        </p:blipFill>
        <p:spPr>
          <a:xfrm>
            <a:off x="5598213" y="4218793"/>
            <a:ext cx="783750" cy="386680"/>
          </a:xfrm>
          <a:prstGeom prst="rect">
            <a:avLst/>
          </a:prstGeom>
          <a:noFill/>
          <a:ln>
            <a:noFill/>
          </a:ln>
        </p:spPr>
      </p:pic>
      <p:pic>
        <p:nvPicPr>
          <p:cNvPr id="172" name="Shape 172" descr="DellTech_Logo_Prm_Blue_Gry_rgb[4].jpg"/>
          <p:cNvPicPr preferRelativeResize="0"/>
          <p:nvPr/>
        </p:nvPicPr>
        <p:blipFill rotWithShape="1">
          <a:blip r:embed="rId23">
            <a:alphaModFix/>
          </a:blip>
          <a:srcRect/>
          <a:stretch/>
        </p:blipFill>
        <p:spPr>
          <a:xfrm>
            <a:off x="2977113" y="3926851"/>
            <a:ext cx="1038600" cy="134700"/>
          </a:xfrm>
          <a:prstGeom prst="rect">
            <a:avLst/>
          </a:prstGeom>
          <a:noFill/>
          <a:ln>
            <a:noFill/>
          </a:ln>
        </p:spPr>
      </p:pic>
      <p:pic>
        <p:nvPicPr>
          <p:cNvPr id="173" name="Shape 173"/>
          <p:cNvPicPr preferRelativeResize="0"/>
          <p:nvPr/>
        </p:nvPicPr>
        <p:blipFill>
          <a:blip r:embed="rId24">
            <a:alphaModFix/>
          </a:blip>
          <a:stretch>
            <a:fillRect/>
          </a:stretch>
        </p:blipFill>
        <p:spPr>
          <a:xfrm>
            <a:off x="5823837" y="2257267"/>
            <a:ext cx="675000" cy="825009"/>
          </a:xfrm>
          <a:prstGeom prst="rect">
            <a:avLst/>
          </a:prstGeom>
          <a:noFill/>
          <a:ln>
            <a:noFill/>
          </a:ln>
        </p:spPr>
      </p:pic>
      <p:sp>
        <p:nvSpPr>
          <p:cNvPr id="174" name="Shape 174"/>
          <p:cNvSpPr txBox="1"/>
          <p:nvPr/>
        </p:nvSpPr>
        <p:spPr>
          <a:xfrm>
            <a:off x="716028"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Prometheus</a:t>
            </a:r>
            <a:r>
              <a:rPr lang="en-US" sz="1050" b="0" i="0" u="none" strike="noStrike" cap="none">
                <a:solidFill>
                  <a:srgbClr val="000000"/>
                </a:solidFill>
                <a:latin typeface="Century Gothic"/>
                <a:ea typeface="Century Gothic"/>
                <a:cs typeface="Century Gothic"/>
                <a:sym typeface="Century Gothic"/>
              </a:rPr>
              <a:t>   </a:t>
            </a:r>
          </a:p>
        </p:txBody>
      </p:sp>
      <p:sp>
        <p:nvSpPr>
          <p:cNvPr id="175" name="Shape 175"/>
          <p:cNvSpPr txBox="1"/>
          <p:nvPr/>
        </p:nvSpPr>
        <p:spPr>
          <a:xfrm>
            <a:off x="1611799" y="3022377"/>
            <a:ext cx="1038600" cy="273900"/>
          </a:xfrm>
          <a:prstGeom prst="rect">
            <a:avLst/>
          </a:prstGeom>
          <a:noFill/>
          <a:ln>
            <a:noFill/>
          </a:ln>
        </p:spPr>
        <p:txBody>
          <a:bodyPr wrap="square" lIns="91425" tIns="45700" rIns="91425" bIns="45700" anchor="t" anchorCtr="0">
            <a:noAutofit/>
          </a:bodyPr>
          <a:lstStyle/>
          <a:p>
            <a:pPr lvl="0" rtl="0">
              <a:spcBef>
                <a:spcPts val="0"/>
              </a:spcBef>
              <a:buClr>
                <a:schemeClr val="dk1"/>
              </a:buClr>
              <a:buSzPct val="25000"/>
              <a:buFont typeface="Century Gothic"/>
              <a:buNone/>
            </a:pPr>
            <a:r>
              <a:rPr lang="en-US" sz="1050">
                <a:solidFill>
                  <a:schemeClr val="dk1"/>
                </a:solidFill>
                <a:latin typeface="Century Gothic"/>
                <a:ea typeface="Century Gothic"/>
                <a:cs typeface="Century Gothic"/>
                <a:sym typeface="Century Gothic"/>
              </a:rPr>
              <a:t>OpenTracing</a:t>
            </a:r>
          </a:p>
        </p:txBody>
      </p:sp>
      <p:sp>
        <p:nvSpPr>
          <p:cNvPr id="176" name="Shape 176"/>
          <p:cNvSpPr txBox="1"/>
          <p:nvPr/>
        </p:nvSpPr>
        <p:spPr>
          <a:xfrm>
            <a:off x="2429091" y="3022377"/>
            <a:ext cx="1015800" cy="273900"/>
          </a:xfrm>
          <a:prstGeom prst="rect">
            <a:avLst/>
          </a:prstGeom>
          <a:noFill/>
          <a:ln>
            <a:noFill/>
          </a:ln>
        </p:spPr>
        <p:txBody>
          <a:bodyPr wrap="square" lIns="91425" tIns="45700" rIns="91425" bIns="45700" anchor="t" anchorCtr="0">
            <a:noAutofit/>
          </a:bodyPr>
          <a:lstStyle/>
          <a:p>
            <a:pPr lvl="0" algn="ctr" rtl="0">
              <a:spcBef>
                <a:spcPts val="0"/>
              </a:spcBef>
              <a:buClr>
                <a:schemeClr val="dk1"/>
              </a:buClr>
              <a:buSzPct val="25000"/>
              <a:buFont typeface="Century Gothic"/>
              <a:buNone/>
            </a:pPr>
            <a:r>
              <a:rPr lang="en-US" sz="1050">
                <a:solidFill>
                  <a:schemeClr val="dk1"/>
                </a:solidFill>
                <a:latin typeface="Century Gothic"/>
                <a:ea typeface="Century Gothic"/>
                <a:cs typeface="Century Gothic"/>
                <a:sym typeface="Century Gothic"/>
              </a:rPr>
              <a:t>Fluentd</a:t>
            </a:r>
          </a:p>
        </p:txBody>
      </p:sp>
      <p:sp>
        <p:nvSpPr>
          <p:cNvPr id="177" name="Shape 177"/>
          <p:cNvSpPr txBox="1"/>
          <p:nvPr/>
        </p:nvSpPr>
        <p:spPr>
          <a:xfrm>
            <a:off x="3219916" y="3022377"/>
            <a:ext cx="1015800" cy="273900"/>
          </a:xfrm>
          <a:prstGeom prst="rect">
            <a:avLst/>
          </a:prstGeom>
          <a:noFill/>
          <a:ln>
            <a:noFill/>
          </a:ln>
        </p:spPr>
        <p:txBody>
          <a:bodyPr wrap="square" lIns="91425" tIns="45700" rIns="91425" bIns="45700" anchor="t" anchorCtr="0">
            <a:noAutofit/>
          </a:bodyPr>
          <a:lstStyle/>
          <a:p>
            <a:pPr lvl="0" algn="ctr" rtl="0">
              <a:spcBef>
                <a:spcPts val="0"/>
              </a:spcBef>
              <a:buClr>
                <a:schemeClr val="dk1"/>
              </a:buClr>
              <a:buSzPct val="25000"/>
              <a:buFont typeface="Century Gothic"/>
              <a:buNone/>
            </a:pPr>
            <a:r>
              <a:rPr lang="en-US" sz="1050">
                <a:solidFill>
                  <a:schemeClr val="dk1"/>
                </a:solidFill>
                <a:latin typeface="Century Gothic"/>
                <a:ea typeface="Century Gothic"/>
                <a:cs typeface="Century Gothic"/>
                <a:sym typeface="Century Gothic"/>
              </a:rPr>
              <a:t>Linkerd</a:t>
            </a:r>
          </a:p>
        </p:txBody>
      </p:sp>
      <p:sp>
        <p:nvSpPr>
          <p:cNvPr id="178" name="Shape 178"/>
          <p:cNvSpPr txBox="1"/>
          <p:nvPr/>
        </p:nvSpPr>
        <p:spPr>
          <a:xfrm>
            <a:off x="4065953"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gRPC</a:t>
            </a:r>
          </a:p>
        </p:txBody>
      </p:sp>
      <p:sp>
        <p:nvSpPr>
          <p:cNvPr id="179" name="Shape 179"/>
          <p:cNvSpPr txBox="1"/>
          <p:nvPr/>
        </p:nvSpPr>
        <p:spPr>
          <a:xfrm>
            <a:off x="4867739" y="3022377"/>
            <a:ext cx="1015800" cy="273900"/>
          </a:xfrm>
          <a:prstGeom prst="rect">
            <a:avLst/>
          </a:prstGeom>
          <a:noFill/>
          <a:ln>
            <a:noFill/>
          </a:ln>
        </p:spPr>
        <p:txBody>
          <a:bodyPr wrap="square" lIns="91425" tIns="45700" rIns="91425" bIns="45700" anchor="t" anchorCtr="0">
            <a:noAutofit/>
          </a:bodyPr>
          <a:lstStyle/>
          <a:p>
            <a:pPr lvl="0" algn="ctr" rtl="0">
              <a:spcBef>
                <a:spcPts val="0"/>
              </a:spcBef>
              <a:buClr>
                <a:schemeClr val="dk1"/>
              </a:buClr>
              <a:buSzPct val="25000"/>
              <a:buFont typeface="Century Gothic"/>
              <a:buNone/>
            </a:pPr>
            <a:r>
              <a:rPr lang="en-US" sz="1050">
                <a:solidFill>
                  <a:schemeClr val="dk1"/>
                </a:solidFill>
                <a:latin typeface="Century Gothic"/>
                <a:ea typeface="Century Gothic"/>
                <a:cs typeface="Century Gothic"/>
                <a:sym typeface="Century Gothic"/>
              </a:rPr>
              <a:t>CoreDNS</a:t>
            </a:r>
          </a:p>
        </p:txBody>
      </p:sp>
      <p:sp>
        <p:nvSpPr>
          <p:cNvPr id="180" name="Shape 180"/>
          <p:cNvSpPr txBox="1"/>
          <p:nvPr/>
        </p:nvSpPr>
        <p:spPr>
          <a:xfrm>
            <a:off x="5631628" y="3022377"/>
            <a:ext cx="1015800" cy="273900"/>
          </a:xfrm>
          <a:prstGeom prst="rect">
            <a:avLst/>
          </a:prstGeom>
          <a:noFill/>
          <a:ln>
            <a:noFill/>
          </a:ln>
        </p:spPr>
        <p:txBody>
          <a:bodyPr wrap="square" lIns="91425" tIns="45700" rIns="91425" bIns="45700" anchor="t" anchorCtr="0">
            <a:noAutofit/>
          </a:bodyPr>
          <a:lstStyle/>
          <a:p>
            <a:pPr lvl="0" algn="ctr" rtl="0">
              <a:spcBef>
                <a:spcPts val="0"/>
              </a:spcBef>
              <a:buClr>
                <a:schemeClr val="dk1"/>
              </a:buClr>
              <a:buSzPct val="25000"/>
              <a:buFont typeface="Century Gothic"/>
              <a:buNone/>
            </a:pPr>
            <a:r>
              <a:rPr lang="en-US" sz="1050">
                <a:solidFill>
                  <a:schemeClr val="dk1"/>
                </a:solidFill>
                <a:latin typeface="Century Gothic"/>
                <a:ea typeface="Century Gothic"/>
                <a:cs typeface="Century Gothic"/>
                <a:sym typeface="Century Gothic"/>
              </a:rPr>
              <a:t>containerd</a:t>
            </a:r>
          </a:p>
        </p:txBody>
      </p:sp>
      <p:sp>
        <p:nvSpPr>
          <p:cNvPr id="181" name="Shape 181"/>
          <p:cNvSpPr txBox="1"/>
          <p:nvPr/>
        </p:nvSpPr>
        <p:spPr>
          <a:xfrm>
            <a:off x="6290278"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rkt</a:t>
            </a:r>
          </a:p>
        </p:txBody>
      </p:sp>
      <p:sp>
        <p:nvSpPr>
          <p:cNvPr id="182" name="Shape 182"/>
          <p:cNvSpPr txBox="1"/>
          <p:nvPr/>
        </p:nvSpPr>
        <p:spPr>
          <a:xfrm>
            <a:off x="7003578"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CNI</a:t>
            </a:r>
          </a:p>
        </p:txBody>
      </p:sp>
      <p:pic>
        <p:nvPicPr>
          <p:cNvPr id="184" name="Shape 184"/>
          <p:cNvPicPr preferRelativeResize="0"/>
          <p:nvPr/>
        </p:nvPicPr>
        <p:blipFill>
          <a:blip r:embed="rId25">
            <a:alphaModFix/>
          </a:blip>
          <a:stretch>
            <a:fillRect/>
          </a:stretch>
        </p:blipFill>
        <p:spPr>
          <a:xfrm>
            <a:off x="125375" y="3874375"/>
            <a:ext cx="790800" cy="297350"/>
          </a:xfrm>
          <a:prstGeom prst="rect">
            <a:avLst/>
          </a:prstGeom>
          <a:noFill/>
          <a:ln>
            <a:noFill/>
          </a:ln>
        </p:spPr>
      </p:pic>
      <p:pic>
        <p:nvPicPr>
          <p:cNvPr id="185" name="Shape 185" descr="Microsoft_logo_(2012).svg.png"/>
          <p:cNvPicPr preferRelativeResize="0"/>
          <p:nvPr/>
        </p:nvPicPr>
        <p:blipFill rotWithShape="1">
          <a:blip r:embed="rId26">
            <a:alphaModFix/>
          </a:blip>
          <a:srcRect/>
          <a:stretch/>
        </p:blipFill>
        <p:spPr>
          <a:xfrm>
            <a:off x="1903662" y="4333128"/>
            <a:ext cx="893999" cy="190500"/>
          </a:xfrm>
          <a:prstGeom prst="rect">
            <a:avLst/>
          </a:prstGeom>
          <a:noFill/>
          <a:ln>
            <a:noFill/>
          </a:ln>
        </p:spPr>
      </p:pic>
      <p:pic>
        <p:nvPicPr>
          <p:cNvPr id="186" name="Shape 186"/>
          <p:cNvPicPr preferRelativeResize="0"/>
          <p:nvPr/>
        </p:nvPicPr>
        <p:blipFill>
          <a:blip r:embed="rId27">
            <a:alphaModFix/>
          </a:blip>
          <a:stretch>
            <a:fillRect/>
          </a:stretch>
        </p:blipFill>
        <p:spPr>
          <a:xfrm>
            <a:off x="3849546" y="4228671"/>
            <a:ext cx="894000" cy="447000"/>
          </a:xfrm>
          <a:prstGeom prst="rect">
            <a:avLst/>
          </a:prstGeom>
          <a:noFill/>
          <a:ln>
            <a:noFill/>
          </a:ln>
        </p:spPr>
      </p:pic>
      <p:pic>
        <p:nvPicPr>
          <p:cNvPr id="187" name="Shape 187"/>
          <p:cNvPicPr preferRelativeResize="0"/>
          <p:nvPr/>
        </p:nvPicPr>
        <p:blipFill>
          <a:blip r:embed="rId28">
            <a:alphaModFix/>
          </a:blip>
          <a:stretch>
            <a:fillRect/>
          </a:stretch>
        </p:blipFill>
        <p:spPr>
          <a:xfrm>
            <a:off x="8197278" y="4444425"/>
            <a:ext cx="826389" cy="134699"/>
          </a:xfrm>
          <a:prstGeom prst="rect">
            <a:avLst/>
          </a:prstGeom>
          <a:noFill/>
          <a:ln>
            <a:noFill/>
          </a:ln>
        </p:spPr>
      </p:pic>
      <p:pic>
        <p:nvPicPr>
          <p:cNvPr id="188" name="Shape 188"/>
          <p:cNvPicPr preferRelativeResize="0"/>
          <p:nvPr/>
        </p:nvPicPr>
        <p:blipFill>
          <a:blip r:embed="rId29">
            <a:alphaModFix/>
          </a:blip>
          <a:stretch>
            <a:fillRect/>
          </a:stretch>
        </p:blipFill>
        <p:spPr>
          <a:xfrm>
            <a:off x="6346525" y="2277601"/>
            <a:ext cx="819675" cy="784349"/>
          </a:xfrm>
          <a:prstGeom prst="rect">
            <a:avLst/>
          </a:prstGeom>
          <a:noFill/>
          <a:ln>
            <a:noFill/>
          </a:ln>
        </p:spPr>
      </p:pic>
      <p:pic>
        <p:nvPicPr>
          <p:cNvPr id="189" name="Shape 189"/>
          <p:cNvPicPr preferRelativeResize="0"/>
          <p:nvPr/>
        </p:nvPicPr>
        <p:blipFill rotWithShape="1">
          <a:blip r:embed="rId30">
            <a:alphaModFix/>
          </a:blip>
          <a:srcRect l="12334"/>
          <a:stretch/>
        </p:blipFill>
        <p:spPr>
          <a:xfrm>
            <a:off x="7113825" y="2235450"/>
            <a:ext cx="783749" cy="806049"/>
          </a:xfrm>
          <a:prstGeom prst="rect">
            <a:avLst/>
          </a:prstGeom>
          <a:noFill/>
          <a:ln>
            <a:noFill/>
          </a:ln>
        </p:spPr>
      </p:pic>
      <p:pic>
        <p:nvPicPr>
          <p:cNvPr id="190" name="Shape 190"/>
          <p:cNvPicPr preferRelativeResize="0"/>
          <p:nvPr/>
        </p:nvPicPr>
        <p:blipFill>
          <a:blip r:embed="rId31">
            <a:alphaModFix/>
          </a:blip>
          <a:stretch>
            <a:fillRect/>
          </a:stretch>
        </p:blipFill>
        <p:spPr>
          <a:xfrm>
            <a:off x="8511774" y="2369873"/>
            <a:ext cx="635099" cy="725852"/>
          </a:xfrm>
          <a:prstGeom prst="rect">
            <a:avLst/>
          </a:prstGeom>
          <a:noFill/>
          <a:ln>
            <a:noFill/>
          </a:ln>
        </p:spPr>
      </p:pic>
      <p:pic>
        <p:nvPicPr>
          <p:cNvPr id="191" name="Shape 191"/>
          <p:cNvPicPr preferRelativeResize="0"/>
          <p:nvPr/>
        </p:nvPicPr>
        <p:blipFill rotWithShape="1">
          <a:blip r:embed="rId32">
            <a:alphaModFix/>
          </a:blip>
          <a:srcRect r="51295"/>
          <a:stretch/>
        </p:blipFill>
        <p:spPr>
          <a:xfrm>
            <a:off x="7909525" y="2481374"/>
            <a:ext cx="583803" cy="401139"/>
          </a:xfrm>
          <a:prstGeom prst="rect">
            <a:avLst/>
          </a:prstGeom>
          <a:noFill/>
          <a:ln>
            <a:noFill/>
          </a:ln>
        </p:spPr>
      </p:pic>
      <p:sp>
        <p:nvSpPr>
          <p:cNvPr id="192" name="Shape 192"/>
          <p:cNvSpPr txBox="1"/>
          <p:nvPr/>
        </p:nvSpPr>
        <p:spPr>
          <a:xfrm>
            <a:off x="7689378"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Envoy</a:t>
            </a:r>
          </a:p>
        </p:txBody>
      </p:sp>
      <p:sp>
        <p:nvSpPr>
          <p:cNvPr id="193" name="Shape 193"/>
          <p:cNvSpPr txBox="1"/>
          <p:nvPr/>
        </p:nvSpPr>
        <p:spPr>
          <a:xfrm>
            <a:off x="8298978" y="3022377"/>
            <a:ext cx="1015800" cy="273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entury Gothic"/>
              <a:buNone/>
            </a:pPr>
            <a:r>
              <a:rPr lang="en-US" sz="1050">
                <a:latin typeface="Century Gothic"/>
                <a:ea typeface="Century Gothic"/>
                <a:cs typeface="Century Gothic"/>
                <a:sym typeface="Century Gothic"/>
              </a:rPr>
              <a:t>Jaeger</a:t>
            </a:r>
          </a:p>
        </p:txBody>
      </p:sp>
      <p:pic>
        <p:nvPicPr>
          <p:cNvPr id="194" name="Shape 194"/>
          <p:cNvPicPr preferRelativeResize="0"/>
          <p:nvPr/>
        </p:nvPicPr>
        <p:blipFill>
          <a:blip r:embed="rId33">
            <a:alphaModFix/>
          </a:blip>
          <a:stretch>
            <a:fillRect/>
          </a:stretch>
        </p:blipFill>
        <p:spPr>
          <a:xfrm>
            <a:off x="2945625" y="4171505"/>
            <a:ext cx="894000" cy="547570"/>
          </a:xfrm>
          <a:prstGeom prst="rect">
            <a:avLst/>
          </a:prstGeom>
          <a:noFill/>
          <a:ln>
            <a:noFill/>
          </a:ln>
        </p:spPr>
      </p:pic>
      <p:pic>
        <p:nvPicPr>
          <p:cNvPr id="48" name="Shape 195"/>
          <p:cNvPicPr preferRelativeResize="0"/>
          <p:nvPr/>
        </p:nvPicPr>
        <p:blipFill>
          <a:blip r:embed="rId34">
            <a:alphaModFix/>
          </a:blip>
          <a:stretch>
            <a:fillRect/>
          </a:stretch>
        </p:blipFill>
        <p:spPr>
          <a:xfrm>
            <a:off x="6520966" y="4150091"/>
            <a:ext cx="676427" cy="679629"/>
          </a:xfrm>
          <a:prstGeom prst="rect">
            <a:avLst/>
          </a:prstGeom>
          <a:noFill/>
          <a:ln>
            <a:noFill/>
          </a:ln>
        </p:spPr>
      </p:pic>
    </p:spTree>
    <p:extLst>
      <p:ext uri="{BB962C8B-B14F-4D97-AF65-F5344CB8AC3E}">
        <p14:creationId xmlns:p14="http://schemas.microsoft.com/office/powerpoint/2010/main" val="1482093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extLst>
      <p:ext uri="{BB962C8B-B14F-4D97-AF65-F5344CB8AC3E}">
        <p14:creationId xmlns:p14="http://schemas.microsoft.com/office/powerpoint/2010/main" val="849032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extLst>
      <p:ext uri="{BB962C8B-B14F-4D97-AF65-F5344CB8AC3E}">
        <p14:creationId xmlns:p14="http://schemas.microsoft.com/office/powerpoint/2010/main" val="30876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Shape 839"/>
          <p:cNvPicPr preferRelativeResize="0"/>
          <p:nvPr/>
        </p:nvPicPr>
        <p:blipFill rotWithShape="1">
          <a:blip r:embed="rId3" cstate="email">
            <a:alphaModFix/>
            <a:extLst>
              <a:ext uri="{28A0092B-C50C-407E-A947-70E740481C1C}">
                <a14:useLocalDpi xmlns:a14="http://schemas.microsoft.com/office/drawing/2010/main"/>
              </a:ext>
            </a:extLst>
          </a:blip>
          <a:srcRect t="-12549"/>
          <a:stretch/>
        </p:blipFill>
        <p:spPr>
          <a:xfrm>
            <a:off x="0" y="-741652"/>
            <a:ext cx="9141292" cy="6464299"/>
          </a:xfrm>
          <a:prstGeom prst="rect">
            <a:avLst/>
          </a:prstGeom>
          <a:noFill/>
          <a:ln>
            <a:noFill/>
          </a:ln>
        </p:spPr>
      </p:pic>
      <p:sp>
        <p:nvSpPr>
          <p:cNvPr id="840" name="Shape 840"/>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1" name="Shape 841"/>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2" name="Shape 842"/>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3" name="Shape 843"/>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en-US" sz="2600" b="0" i="0" u="none" strike="noStrike" cap="none" dirty="0" smtClean="0">
                <a:solidFill>
                  <a:srgbClr val="FFFFFF"/>
                </a:solidFill>
                <a:latin typeface="Century Gothic"/>
                <a:ea typeface="Century Gothic"/>
                <a:cs typeface="Century Gothic"/>
                <a:sym typeface="Century Gothic"/>
              </a:rPr>
              <a:t>Resiliency </a:t>
            </a:r>
            <a:r>
              <a:rPr lang="zh-TW" altLang="en-US" sz="2600" dirty="0"/>
              <a:t> </a:t>
            </a:r>
            <a:r>
              <a:rPr lang="zh-TW" altLang="en-US" sz="2600" dirty="0" smtClean="0"/>
              <a:t>容错性和弹</a:t>
            </a:r>
            <a:r>
              <a:rPr lang="zh-TW" altLang="en-US" sz="2600" dirty="0"/>
              <a:t>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44" name="Shape 844"/>
          <p:cNvSpPr txBox="1">
            <a:spLocks noGrp="1"/>
          </p:cNvSpPr>
          <p:nvPr>
            <p:ph type="body" idx="4294967295"/>
          </p:nvPr>
        </p:nvSpPr>
        <p:spPr>
          <a:xfrm>
            <a:off x="0" y="2482850"/>
            <a:ext cx="8794750" cy="1401763"/>
          </a:xfrm>
          <a:prstGeom prst="rect">
            <a:avLst/>
          </a:prstGeom>
          <a:noFill/>
          <a:ln>
            <a:noFill/>
          </a:ln>
        </p:spPr>
        <p:txBody>
          <a:bodyPr lIns="121900" tIns="121900" rIns="121900" bIns="121900" anchor="t" anchorCtr="0">
            <a:noAutofit/>
          </a:bodyPr>
          <a:lstStyle/>
          <a:p>
            <a:pPr marL="180975" lvl="0" indent="-3175">
              <a:spcBef>
                <a:spcPts val="0"/>
              </a:spcBef>
              <a:buClr>
                <a:srgbClr val="446CA9"/>
              </a:buClr>
              <a:buSzPct val="25000"/>
              <a:buNone/>
            </a:pPr>
            <a:r>
              <a:rPr lang="zh-CN" altLang="en-US" sz="2600" dirty="0" smtClean="0">
                <a:solidFill>
                  <a:srgbClr val="000000"/>
                </a:solidFill>
              </a:rPr>
              <a:t>针对个别的容器</a:t>
            </a:r>
            <a:r>
              <a:rPr lang="en-US" altLang="zh-CN" sz="2600" dirty="0" smtClean="0">
                <a:solidFill>
                  <a:srgbClr val="000000"/>
                </a:solidFill>
              </a:rPr>
              <a:t>, </a:t>
            </a:r>
            <a:r>
              <a:rPr lang="zh-CN" altLang="en-US" sz="2600" dirty="0" smtClean="0">
                <a:solidFill>
                  <a:srgbClr val="000000"/>
                </a:solidFill>
              </a:rPr>
              <a:t>机器</a:t>
            </a:r>
            <a:r>
              <a:rPr lang="en-US" altLang="zh-CN" sz="2600" dirty="0" smtClean="0">
                <a:solidFill>
                  <a:srgbClr val="000000"/>
                </a:solidFill>
              </a:rPr>
              <a:t>, </a:t>
            </a:r>
            <a:r>
              <a:rPr lang="zh-CN" altLang="en-US" sz="2600" dirty="0" smtClean="0">
                <a:solidFill>
                  <a:srgbClr val="000000"/>
                </a:solidFill>
              </a:rPr>
              <a:t>甚至数据中心不同层次的容错需求</a:t>
            </a:r>
            <a:r>
              <a:rPr lang="en-US" altLang="zh-CN" sz="2600" dirty="0" smtClean="0">
                <a:solidFill>
                  <a:srgbClr val="000000"/>
                </a:solidFill>
              </a:rPr>
              <a:t>, </a:t>
            </a:r>
            <a:r>
              <a:rPr lang="en-US" altLang="en-US" sz="2600" dirty="0" smtClean="0">
                <a:solidFill>
                  <a:srgbClr val="000000"/>
                </a:solidFill>
              </a:rPr>
              <a:t>都加强了.</a:t>
            </a:r>
            <a:r>
              <a:rPr lang="zh-CN" altLang="en-US" sz="2600" dirty="0" smtClean="0">
                <a:solidFill>
                  <a:srgbClr val="000000"/>
                </a:solidFill>
              </a:rPr>
              <a:t> </a:t>
            </a:r>
            <a:endParaRPr lang="en-US" sz="2600" b="0" i="0" u="none" strike="noStrike" cap="none" dirty="0">
              <a:solidFill>
                <a:srgbClr val="000000"/>
              </a:solidFill>
              <a:latin typeface="Century Gothic"/>
              <a:ea typeface="Century Gothic"/>
              <a:cs typeface="Century Gothic"/>
              <a:sym typeface="Century Gothic"/>
            </a:endParaRPr>
          </a:p>
        </p:txBody>
      </p:sp>
      <p:sp>
        <p:nvSpPr>
          <p:cNvPr id="845" name="Shape 84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extLst>
      <p:ext uri="{BB962C8B-B14F-4D97-AF65-F5344CB8AC3E}">
        <p14:creationId xmlns:p14="http://schemas.microsoft.com/office/powerpoint/2010/main" val="316987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solidFill>
                  <a:schemeClr val="lt1"/>
                </a:solidFill>
              </a:rPr>
              <a:t>KubeCon + </a:t>
            </a:r>
            <a:r>
              <a:rPr lang="en-US" b="0" i="0" u="none" strike="noStrike" cap="none">
                <a:solidFill>
                  <a:srgbClr val="FFFFFF"/>
                </a:solidFill>
                <a:latin typeface="Century Gothic"/>
                <a:ea typeface="Century Gothic"/>
                <a:cs typeface="Century Gothic"/>
                <a:sym typeface="Century Gothic"/>
              </a:rPr>
              <a:t>CloudNativeCon</a:t>
            </a:r>
          </a:p>
        </p:txBody>
      </p:sp>
      <p:sp>
        <p:nvSpPr>
          <p:cNvPr id="903" name="Shape 903"/>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457200" marR="0" lvl="0" indent="-283210" algn="l" rtl="0">
              <a:lnSpc>
                <a:spcPct val="80000"/>
              </a:lnSpc>
              <a:spcBef>
                <a:spcPts val="700"/>
              </a:spcBef>
              <a:spcAft>
                <a:spcPts val="0"/>
              </a:spcAft>
              <a:buClr>
                <a:srgbClr val="446CA9"/>
              </a:buClr>
              <a:buSzPct val="84615"/>
              <a:buFont typeface="Arial"/>
              <a:buChar char="•"/>
            </a:pPr>
            <a:r>
              <a:rPr lang="en-US" sz="2600" dirty="0" err="1"/>
              <a:t>KubeCon</a:t>
            </a:r>
            <a:r>
              <a:rPr lang="en-US" sz="2600" dirty="0"/>
              <a:t> + </a:t>
            </a:r>
            <a:r>
              <a:rPr lang="en-US" sz="2600" b="0" i="0" u="none" strike="noStrike" cap="none" dirty="0" err="1">
                <a:solidFill>
                  <a:srgbClr val="595959"/>
                </a:solidFill>
                <a:latin typeface="Century Gothic"/>
                <a:ea typeface="Century Gothic"/>
                <a:cs typeface="Century Gothic"/>
                <a:sym typeface="Century Gothic"/>
              </a:rPr>
              <a:t>CloudNativeCon</a:t>
            </a:r>
            <a:r>
              <a:rPr lang="en-US" sz="2600" dirty="0"/>
              <a:t> </a:t>
            </a:r>
            <a:r>
              <a:rPr lang="zh-CN" altLang="en-US" sz="2600" b="0" i="0" u="none" strike="noStrike" cap="none" dirty="0" smtClean="0">
                <a:solidFill>
                  <a:srgbClr val="595959"/>
                </a:solidFill>
                <a:latin typeface="Century Gothic"/>
                <a:ea typeface="Century Gothic"/>
                <a:cs typeface="Century Gothic"/>
                <a:sym typeface="Century Gothic"/>
              </a:rPr>
              <a:t>北美 </a:t>
            </a:r>
            <a:r>
              <a:rPr lang="en-US" sz="2600" b="0" i="0" u="none" strike="noStrike" cap="none" dirty="0" smtClean="0">
                <a:solidFill>
                  <a:srgbClr val="595959"/>
                </a:solidFill>
                <a:latin typeface="Century Gothic"/>
                <a:ea typeface="Century Gothic"/>
                <a:cs typeface="Century Gothic"/>
                <a:sym typeface="Century Gothic"/>
              </a:rPr>
              <a:t>2017</a:t>
            </a:r>
            <a:endParaRPr lang="en-US" sz="2600" b="0" i="0" u="none" strike="noStrike" cap="none" dirty="0">
              <a:solidFill>
                <a:srgbClr val="595959"/>
              </a:solidFill>
              <a:latin typeface="Century Gothic"/>
              <a:ea typeface="Century Gothic"/>
              <a:cs typeface="Century Gothic"/>
              <a:sym typeface="Century Gothic"/>
            </a:endParaRPr>
          </a:p>
          <a:p>
            <a:pPr marL="1003300" marR="0" lvl="1" indent="-230526" algn="l" rtl="0">
              <a:lnSpc>
                <a:spcPct val="80000"/>
              </a:lnSpc>
              <a:spcBef>
                <a:spcPts val="700"/>
              </a:spcBef>
              <a:spcAft>
                <a:spcPts val="0"/>
              </a:spcAft>
              <a:buClr>
                <a:srgbClr val="446CA9"/>
              </a:buClr>
              <a:buSzPct val="63636"/>
              <a:buFont typeface="Arial"/>
              <a:buChar char="–"/>
            </a:pPr>
            <a:r>
              <a:rPr lang="zh-CN" altLang="en-US" sz="2200" b="0" i="0" u="none" strike="noStrike" cap="none" dirty="0" smtClean="0">
                <a:solidFill>
                  <a:srgbClr val="595959"/>
                </a:solidFill>
                <a:latin typeface="Century Gothic"/>
                <a:ea typeface="Century Gothic"/>
                <a:cs typeface="Century Gothic"/>
                <a:sym typeface="Century Gothic"/>
              </a:rPr>
              <a:t>得克萨斯州，奥斯丁</a:t>
            </a:r>
            <a:endParaRPr lang="en-US" sz="2200" dirty="0"/>
          </a:p>
          <a:p>
            <a:pPr marL="1003300" marR="0" lvl="1" indent="-230526" algn="l" rtl="0">
              <a:lnSpc>
                <a:spcPct val="80000"/>
              </a:lnSpc>
              <a:spcBef>
                <a:spcPts val="700"/>
              </a:spcBef>
              <a:spcAft>
                <a:spcPts val="0"/>
              </a:spcAft>
              <a:buClr>
                <a:srgbClr val="446CA9"/>
              </a:buClr>
              <a:buSzPct val="63636"/>
              <a:buFont typeface="Arial"/>
              <a:buChar char="–"/>
            </a:pPr>
            <a:r>
              <a:rPr lang="en-US" altLang="zh-CN" sz="2200" b="0" i="0" u="none" strike="noStrike" cap="none" dirty="0" smtClean="0">
                <a:solidFill>
                  <a:srgbClr val="595959"/>
                </a:solidFill>
                <a:latin typeface="Century Gothic"/>
                <a:ea typeface="Century Gothic"/>
                <a:cs typeface="Century Gothic"/>
                <a:sym typeface="Century Gothic"/>
              </a:rPr>
              <a:t>2017</a:t>
            </a:r>
            <a:r>
              <a:rPr lang="zh-CN" altLang="en-US" sz="2200" b="0" i="0" u="none" strike="noStrike" cap="none" dirty="0" smtClean="0">
                <a:solidFill>
                  <a:srgbClr val="595959"/>
                </a:solidFill>
                <a:latin typeface="Century Gothic"/>
                <a:ea typeface="Century Gothic"/>
                <a:cs typeface="Century Gothic"/>
                <a:sym typeface="Century Gothic"/>
              </a:rPr>
              <a:t>年</a:t>
            </a:r>
            <a:r>
              <a:rPr lang="en-US" altLang="zh-CN" sz="2200" b="0" i="0" u="none" strike="noStrike" cap="none" dirty="0" smtClean="0">
                <a:solidFill>
                  <a:srgbClr val="595959"/>
                </a:solidFill>
                <a:latin typeface="Century Gothic"/>
                <a:ea typeface="Century Gothic"/>
                <a:cs typeface="Century Gothic"/>
                <a:sym typeface="Century Gothic"/>
              </a:rPr>
              <a:t>12</a:t>
            </a:r>
            <a:r>
              <a:rPr lang="zh-CN" altLang="en-US" sz="2200" b="0" i="0" u="none" strike="noStrike" cap="none" dirty="0" smtClean="0">
                <a:solidFill>
                  <a:srgbClr val="595959"/>
                </a:solidFill>
                <a:latin typeface="Century Gothic"/>
                <a:ea typeface="Century Gothic"/>
                <a:cs typeface="Century Gothic"/>
                <a:sym typeface="Century Gothic"/>
              </a:rPr>
              <a:t>月</a:t>
            </a:r>
            <a:r>
              <a:rPr lang="en-US" altLang="zh-CN" sz="2200" b="0" i="0" u="none" strike="noStrike" cap="none" dirty="0" smtClean="0">
                <a:solidFill>
                  <a:srgbClr val="595959"/>
                </a:solidFill>
                <a:latin typeface="Century Gothic"/>
                <a:ea typeface="Century Gothic"/>
                <a:cs typeface="Century Gothic"/>
                <a:sym typeface="Century Gothic"/>
              </a:rPr>
              <a:t>6-8</a:t>
            </a:r>
            <a:r>
              <a:rPr lang="zh-CN" altLang="en-US" sz="2200" b="0" i="0" u="none" strike="noStrike" cap="none" dirty="0" smtClean="0">
                <a:solidFill>
                  <a:srgbClr val="595959"/>
                </a:solidFill>
                <a:latin typeface="Century Gothic"/>
                <a:ea typeface="Century Gothic"/>
                <a:cs typeface="Century Gothic"/>
                <a:sym typeface="Century Gothic"/>
              </a:rPr>
              <a:t>日</a:t>
            </a:r>
            <a:endParaRPr lang="en-US" sz="2200" dirty="0"/>
          </a:p>
          <a:p>
            <a:pPr marL="1003300" marR="0" lvl="1" indent="-230526" algn="l" rtl="0">
              <a:lnSpc>
                <a:spcPct val="80000"/>
              </a:lnSpc>
              <a:spcBef>
                <a:spcPts val="700"/>
              </a:spcBef>
              <a:spcAft>
                <a:spcPts val="0"/>
              </a:spcAft>
              <a:buClr>
                <a:srgbClr val="446CA9"/>
              </a:buClr>
              <a:buSzPct val="63636"/>
              <a:buFont typeface="Arial"/>
              <a:buChar char="–"/>
            </a:pPr>
            <a:r>
              <a:rPr lang="zh-CN" altLang="en-US" sz="2200" b="0" i="0" u="none" strike="noStrike" cap="none" dirty="0" smtClean="0">
                <a:solidFill>
                  <a:srgbClr val="595959"/>
                </a:solidFill>
                <a:latin typeface="Century Gothic"/>
                <a:ea typeface="Century Gothic"/>
                <a:cs typeface="Century Gothic"/>
                <a:sym typeface="Century Gothic"/>
              </a:rPr>
              <a:t>目前注册报名和赞助商报名已经</a:t>
            </a:r>
            <a:r>
              <a:rPr lang="zh-CN" altLang="en-US" sz="2200" b="0" i="0" u="sng" strike="noStrike" cap="none" dirty="0" smtClean="0">
                <a:solidFill>
                  <a:schemeClr val="bg2"/>
                </a:solidFill>
                <a:latin typeface="Century Gothic"/>
                <a:ea typeface="Century Gothic"/>
                <a:cs typeface="Century Gothic"/>
                <a:sym typeface="Century Gothic"/>
              </a:rPr>
              <a:t>开始</a:t>
            </a:r>
            <a:r>
              <a:rPr lang="en-US" sz="2200" b="0" i="0" u="none" strike="noStrike" cap="none" dirty="0" smtClean="0">
                <a:solidFill>
                  <a:srgbClr val="595959"/>
                </a:solidFill>
                <a:latin typeface="Century Gothic"/>
                <a:ea typeface="Century Gothic"/>
                <a:cs typeface="Century Gothic"/>
                <a:sym typeface="Century Gothic"/>
              </a:rPr>
              <a:t> </a:t>
            </a:r>
            <a:endParaRPr lang="en-US" sz="2200" b="0" i="0" u="sng" strike="noStrike" cap="none" dirty="0">
              <a:solidFill>
                <a:schemeClr val="hlink"/>
              </a:solidFill>
              <a:latin typeface="Century Gothic"/>
              <a:ea typeface="Century Gothic"/>
              <a:cs typeface="Century Gothic"/>
              <a:sym typeface="Century Gothic"/>
              <a:hlinkClick r:id="rId3"/>
            </a:endParaRPr>
          </a:p>
          <a:p>
            <a:pPr marL="457200" lvl="0" indent="-277341" rtl="0">
              <a:lnSpc>
                <a:spcPct val="80000"/>
              </a:lnSpc>
              <a:spcBef>
                <a:spcPts val="700"/>
              </a:spcBef>
              <a:buClr>
                <a:srgbClr val="446CA9"/>
              </a:buClr>
              <a:buSzPct val="84615"/>
              <a:buFont typeface="Arial"/>
              <a:buChar char="•"/>
            </a:pPr>
            <a:r>
              <a:rPr lang="en-US" sz="2600" dirty="0" err="1"/>
              <a:t>KubeCon</a:t>
            </a:r>
            <a:r>
              <a:rPr lang="en-US" sz="2600" dirty="0"/>
              <a:t> + </a:t>
            </a:r>
            <a:r>
              <a:rPr lang="en-US" sz="2600" dirty="0" err="1"/>
              <a:t>CloudNativeCon</a:t>
            </a:r>
            <a:r>
              <a:rPr lang="en-US" sz="2600" dirty="0"/>
              <a:t> </a:t>
            </a:r>
            <a:r>
              <a:rPr lang="zh-CN" altLang="en-US" sz="2600" dirty="0" smtClean="0"/>
              <a:t>欧洲</a:t>
            </a:r>
            <a:r>
              <a:rPr lang="en-US" sz="2600" dirty="0" smtClean="0"/>
              <a:t> </a:t>
            </a:r>
            <a:r>
              <a:rPr lang="en-US" sz="2600" dirty="0"/>
              <a:t>2018</a:t>
            </a:r>
          </a:p>
          <a:p>
            <a:pPr marL="1003300" lvl="1" indent="-225534" rtl="0">
              <a:lnSpc>
                <a:spcPct val="80000"/>
              </a:lnSpc>
              <a:spcBef>
                <a:spcPts val="700"/>
              </a:spcBef>
              <a:buClr>
                <a:srgbClr val="446CA9"/>
              </a:buClr>
              <a:buSzPct val="63636"/>
              <a:buFont typeface="Arial"/>
              <a:buChar char="–"/>
            </a:pPr>
            <a:r>
              <a:rPr lang="zh-CN" altLang="en-US" sz="2200" dirty="0" smtClean="0"/>
              <a:t>丹麦，哥本哈根</a:t>
            </a:r>
          </a:p>
          <a:p>
            <a:pPr marL="1003300" lvl="1" indent="-225534" rtl="0">
              <a:lnSpc>
                <a:spcPct val="80000"/>
              </a:lnSpc>
              <a:spcBef>
                <a:spcPts val="700"/>
              </a:spcBef>
              <a:buClr>
                <a:srgbClr val="446CA9"/>
              </a:buClr>
              <a:buSzPct val="63636"/>
              <a:buFont typeface="Arial"/>
              <a:buChar char="–"/>
            </a:pPr>
            <a:r>
              <a:rPr lang="en-US" altLang="zh-CN" sz="2200" dirty="0" smtClean="0"/>
              <a:t>2018</a:t>
            </a:r>
            <a:r>
              <a:rPr lang="zh-CN" altLang="en-US" sz="2200" dirty="0" smtClean="0"/>
              <a:t>年</a:t>
            </a:r>
            <a:r>
              <a:rPr lang="en-US" altLang="zh-CN" sz="2200" dirty="0" smtClean="0"/>
              <a:t>5</a:t>
            </a:r>
            <a:r>
              <a:rPr lang="zh-CN" altLang="en-US" sz="2200" dirty="0" smtClean="0"/>
              <a:t>月</a:t>
            </a:r>
            <a:r>
              <a:rPr lang="en-US" altLang="zh-CN" sz="2200" dirty="0" smtClean="0"/>
              <a:t>2</a:t>
            </a:r>
            <a:r>
              <a:rPr lang="zh-CN" altLang="en-US" sz="2200" dirty="0" smtClean="0"/>
              <a:t>－</a:t>
            </a:r>
            <a:r>
              <a:rPr lang="en-US" altLang="zh-CN" sz="2200" dirty="0" smtClean="0"/>
              <a:t>4</a:t>
            </a:r>
            <a:r>
              <a:rPr lang="zh-CN" altLang="en-US" sz="2200" dirty="0" smtClean="0"/>
              <a:t>日</a:t>
            </a:r>
            <a:endParaRPr lang="en-US" sz="2200" dirty="0"/>
          </a:p>
          <a:p>
            <a:pPr marL="1003300" lvl="1" indent="-225534" rtl="0">
              <a:lnSpc>
                <a:spcPct val="80000"/>
              </a:lnSpc>
              <a:spcBef>
                <a:spcPts val="700"/>
              </a:spcBef>
              <a:buClr>
                <a:srgbClr val="446CA9"/>
              </a:buClr>
              <a:buSzPct val="63636"/>
              <a:buFont typeface="Arial"/>
              <a:buChar char="–"/>
            </a:pPr>
            <a:r>
              <a:rPr lang="zh-CN" altLang="en-US" sz="2200" u="sng" dirty="0" smtClean="0">
                <a:solidFill>
                  <a:schemeClr val="hlink"/>
                </a:solidFill>
                <a:hlinkClick r:id="rId4"/>
              </a:rPr>
              <a:t>更多信息</a:t>
            </a:r>
            <a:r>
              <a:rPr lang="en-US" sz="2200" dirty="0" smtClean="0"/>
              <a:t> </a:t>
            </a:r>
            <a:endParaRPr lang="en-US" sz="2200" dirty="0"/>
          </a:p>
          <a:p>
            <a:pPr marL="1003300" lvl="1" indent="-225534" rtl="0">
              <a:lnSpc>
                <a:spcPct val="80000"/>
              </a:lnSpc>
              <a:spcBef>
                <a:spcPts val="700"/>
              </a:spcBef>
              <a:buClr>
                <a:srgbClr val="446CA9"/>
              </a:buClr>
              <a:buSzPct val="63636"/>
              <a:buFont typeface="Arial"/>
              <a:buChar char="–"/>
            </a:pPr>
            <a:endParaRPr sz="2200" dirty="0"/>
          </a:p>
        </p:txBody>
      </p:sp>
      <p:sp>
        <p:nvSpPr>
          <p:cNvPr id="904" name="Shape 904"/>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477414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24</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572000" y="4067503"/>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需要获取本演示文稿，可登录</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idx="4294967295"/>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a:t>30 Highest Velocity Open Source Projects</a:t>
            </a:r>
          </a:p>
        </p:txBody>
      </p:sp>
      <p:pic>
        <p:nvPicPr>
          <p:cNvPr id="218" name="Shape 2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9775" y="439511"/>
            <a:ext cx="9144000" cy="4622395"/>
          </a:xfrm>
          <a:prstGeom prst="rect">
            <a:avLst/>
          </a:prstGeom>
          <a:noFill/>
          <a:ln>
            <a:noFill/>
          </a:ln>
        </p:spPr>
      </p:pic>
      <p:sp>
        <p:nvSpPr>
          <p:cNvPr id="219" name="Shape 219"/>
          <p:cNvSpPr txBox="1"/>
          <p:nvPr/>
        </p:nvSpPr>
        <p:spPr>
          <a:xfrm>
            <a:off x="1933275" y="4517200"/>
            <a:ext cx="6045000" cy="397800"/>
          </a:xfrm>
          <a:prstGeom prst="rect">
            <a:avLst/>
          </a:prstGeom>
          <a:noFill/>
          <a:ln>
            <a:noFill/>
          </a:ln>
        </p:spPr>
        <p:txBody>
          <a:bodyPr lIns="91425" tIns="91425" rIns="91425" bIns="91425" anchor="ctr" anchorCtr="0">
            <a:noAutofit/>
          </a:bodyPr>
          <a:lstStyle/>
          <a:p>
            <a:pPr lvl="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220" name="Shape 22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5</a:t>
            </a:fld>
            <a:endParaRPr lang="en-US"/>
          </a:p>
        </p:txBody>
      </p:sp>
      <p:pic>
        <p:nvPicPr>
          <p:cNvPr id="642" name="Shape 6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5275" y="0"/>
            <a:ext cx="7966200" cy="5143500"/>
          </a:xfrm>
          <a:prstGeom prst="rect">
            <a:avLst/>
          </a:prstGeom>
          <a:noFill/>
          <a:ln>
            <a:noFill/>
          </a:ln>
        </p:spPr>
      </p:pic>
    </p:spTree>
    <p:extLst>
      <p:ext uri="{BB962C8B-B14F-4D97-AF65-F5344CB8AC3E}">
        <p14:creationId xmlns:p14="http://schemas.microsoft.com/office/powerpoint/2010/main" val="1355473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zh-CN" altLang="en-US" dirty="0" smtClean="0"/>
              <a:t>云计算演变历史</a:t>
            </a:r>
            <a:endParaRPr lang="en-US" dirty="0"/>
          </a:p>
        </p:txBody>
      </p:sp>
    </p:spTree>
    <p:extLst>
      <p:ext uri="{BB962C8B-B14F-4D97-AF65-F5344CB8AC3E}">
        <p14:creationId xmlns:p14="http://schemas.microsoft.com/office/powerpoint/2010/main" val="22368067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28675"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28676"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28677" name="Title 1"/>
          <p:cNvSpPr>
            <a:spLocks noGrp="1"/>
          </p:cNvSpPr>
          <p:nvPr>
            <p:ph type="title"/>
          </p:nvPr>
        </p:nvSpPr>
        <p:spPr>
          <a:xfrm>
            <a:off x="701278" y="205979"/>
            <a:ext cx="7985522" cy="857250"/>
          </a:xfrm>
          <a:ln/>
        </p:spPr>
        <p:txBody>
          <a:bodyPr vert="horz" wrap="square" anchor="ctr"/>
          <a:lstStyle/>
          <a:p>
            <a:pPr algn="l"/>
            <a:r>
              <a:rPr lang="zh-CN" altLang="en-US" sz="3300"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 Sun (2000)</a:t>
            </a:r>
          </a:p>
        </p:txBody>
      </p:sp>
      <p:sp>
        <p:nvSpPr>
          <p:cNvPr id="28678" name="Content Placeholder 2"/>
          <p:cNvSpPr>
            <a:spLocks noGrp="1"/>
          </p:cNvSpPr>
          <p:nvPr>
            <p:ph idx="1"/>
          </p:nvPr>
        </p:nvSpPr>
        <p:spPr>
          <a:xfrm>
            <a:off x="3950494" y="1296591"/>
            <a:ext cx="4201716" cy="1498997"/>
          </a:xfrm>
          <a:ln/>
        </p:spPr>
        <p:txBody>
          <a:bodyPr vert="horz" wrap="square" anchor="t">
            <a:normAutofit/>
          </a:bodyPr>
          <a:lstStyle/>
          <a:p>
            <a:pPr marL="257175" indent="-25717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你的应用的基石是实体服务器</a:t>
            </a:r>
          </a:p>
        </p:txBody>
      </p:sp>
      <p:pic>
        <p:nvPicPr>
          <p:cNvPr id="28679"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 y="1213247"/>
            <a:ext cx="2950369" cy="1276350"/>
          </a:xfrm>
          <a:prstGeom prst="rect">
            <a:avLst/>
          </a:prstGeom>
          <a:noFill/>
          <a:ln w="9525">
            <a:noFill/>
          </a:ln>
        </p:spPr>
      </p:pic>
      <p:sp>
        <p:nvSpPr>
          <p:cNvPr id="28680" name="Slide Number Placeholder 3"/>
          <p:cNvSpPr/>
          <p:nvPr/>
        </p:nvSpPr>
        <p:spPr>
          <a:xfrm>
            <a:off x="8559404" y="4769644"/>
            <a:ext cx="482203" cy="273844"/>
          </a:xfrm>
          <a:prstGeom prst="rect">
            <a:avLst/>
          </a:prstGeom>
          <a:noFill/>
          <a:ln w="9525">
            <a:noFill/>
          </a:ln>
        </p:spPr>
        <p:txBody>
          <a:bodyPr lIns="121900" tIns="60925" rIns="121900" bIns="60925" anchor="ctr"/>
          <a:lstStyle/>
          <a:p>
            <a:pPr lvl="0" algn="ctr">
              <a:lnSpc>
                <a:spcPct val="100000"/>
              </a:lnSpc>
              <a:spcBef>
                <a:spcPct val="0"/>
              </a:spcBef>
              <a:spcAft>
                <a:spcPct val="0"/>
              </a:spcAft>
              <a:buNone/>
            </a:pPr>
            <a:fld id="{9A0DB2DC-4C9A-4742-B13C-FB6460FD3503}" type="slidenum">
              <a:rPr lang="en-US" altLang="x-none" sz="1000" dirty="0">
                <a:solidFill>
                  <a:srgbClr val="12619B"/>
                </a:solidFill>
                <a:latin typeface="Calibri" panose="020F0502020204030204" pitchFamily="34" charset="0"/>
                <a:ea typeface="Calibri" panose="020F0502020204030204" pitchFamily="34" charset="0"/>
                <a:sym typeface="Calibri" panose="020F0502020204030204" pitchFamily="34" charset="0"/>
              </a:rPr>
              <a:t>7</a:t>
            </a:fld>
            <a:endParaRPr lang="en-US" altLang="x-none" sz="1000" b="1" i="1" dirty="0">
              <a:solidFill>
                <a:srgbClr val="12619B"/>
              </a:solidFill>
              <a:latin typeface="Calibri" panose="020F0502020204030204" pitchFamily="34" charset="0"/>
              <a:ea typeface="Calibri" panose="020F0502020204030204" pitchFamily="34" charset="0"/>
              <a:sym typeface="Calibri" panose="020F0502020204030204" pitchFamily="34" charset="0"/>
            </a:endParaRPr>
          </a:p>
        </p:txBody>
      </p:sp>
      <p:sp>
        <p:nvSpPr>
          <p:cNvPr id="28681" name="Straight Connector 13"/>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28682" name="Isosceles Triangle 14"/>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3" name="Rectangle 17"/>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4" name="Rectangle 18"/>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5" name="Rectangle 19"/>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6" name="Rectangle 20"/>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7" name="Rectangle 21"/>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8" name="Rectangle 22"/>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89" name="Rectangle 23"/>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90" name="Rectangle 24"/>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91" name="TextBox 25"/>
          <p:cNvSpPr/>
          <p:nvPr/>
        </p:nvSpPr>
        <p:spPr>
          <a:xfrm>
            <a:off x="70613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28692" name="Oval 29"/>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8693" name="TextBox 30"/>
          <p:cNvSpPr/>
          <p:nvPr/>
        </p:nvSpPr>
        <p:spPr>
          <a:xfrm>
            <a:off x="663179" y="3075385"/>
            <a:ext cx="573881"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28694" name="Picture 3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Tree>
    <p:extLst>
      <p:ext uri="{BB962C8B-B14F-4D97-AF65-F5344CB8AC3E}">
        <p14:creationId xmlns:p14="http://schemas.microsoft.com/office/powerpoint/2010/main" val="2750146974"/>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a:noFill/>
          <a:ln w="9525">
            <a:noFill/>
          </a:ln>
        </p:spPr>
      </p:pic>
      <p:sp>
        <p:nvSpPr>
          <p:cNvPr id="29699"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29700"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29701" name="Title 1"/>
          <p:cNvSpPr>
            <a:spLocks noGrp="1"/>
          </p:cNvSpPr>
          <p:nvPr>
            <p:ph type="title"/>
          </p:nvPr>
        </p:nvSpPr>
        <p:spPr>
          <a:xfrm>
            <a:off x="611982" y="240506"/>
            <a:ext cx="7984331" cy="857250"/>
          </a:xfrm>
          <a:ln/>
        </p:spPr>
        <p:txBody>
          <a:bodyPr vert="horz" wrap="square" anchor="ctr"/>
          <a:lstStyle/>
          <a:p>
            <a:pPr algn="l"/>
            <a:r>
              <a:rPr lang="zh-CN" altLang="en-US" sz="3300"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 VMWare (2001)</a:t>
            </a:r>
          </a:p>
        </p:txBody>
      </p:sp>
      <p:sp>
        <p:nvSpPr>
          <p:cNvPr id="29702" name="Content Placeholder 2"/>
          <p:cNvSpPr>
            <a:spLocks noGrp="1"/>
          </p:cNvSpPr>
          <p:nvPr>
            <p:ph idx="1"/>
          </p:nvPr>
        </p:nvSpPr>
        <p:spPr>
          <a:xfrm>
            <a:off x="3813573" y="1041797"/>
            <a:ext cx="4068365" cy="2619375"/>
          </a:xfrm>
          <a:ln/>
        </p:spPr>
        <p:txBody>
          <a:bodyPr vert="horz" wrap="square" anchor="t">
            <a:normAutofit/>
          </a:bodyPr>
          <a:lstStyle/>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2001服务器市场发布</a:t>
            </a:r>
          </a:p>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使虚拟机流行化 (VMs)</a:t>
            </a:r>
          </a:p>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在一个实体服务器上运行许多虚拟机</a:t>
            </a:r>
            <a:r>
              <a:rPr lang="zh-CN" altLang="en-US" sz="1600" kern="1200" dirty="0" smtClean="0">
                <a:solidFill>
                  <a:srgbClr val="595959"/>
                </a:solidFill>
                <a:latin typeface="Century Gothic" charset="0"/>
                <a:ea typeface="Century Gothic" charset="0"/>
                <a:sym typeface="Century Gothic" charset="0"/>
              </a:rPr>
              <a:t>，意味着你</a:t>
            </a:r>
            <a:r>
              <a:rPr lang="zh-CN" altLang="en-US" sz="1600" kern="1200" dirty="0">
                <a:solidFill>
                  <a:srgbClr val="595959"/>
                </a:solidFill>
                <a:latin typeface="Century Gothic" charset="0"/>
                <a:ea typeface="Century Gothic" charset="0"/>
                <a:sym typeface="Century Gothic" charset="0"/>
              </a:rPr>
              <a:t>其实可以买少一些</a:t>
            </a:r>
            <a:r>
              <a:rPr lang="zh-CN" altLang="en-US" sz="1600" dirty="0">
                <a:solidFill>
                  <a:srgbClr val="595959"/>
                </a:solidFill>
                <a:latin typeface="Century Gothic" charset="0"/>
                <a:ea typeface="Century Gothic" charset="0"/>
                <a:sym typeface="Century Gothic" charset="0"/>
              </a:rPr>
              <a:t>服务器</a:t>
            </a:r>
            <a:r>
              <a:rPr lang="zh-CN" altLang="en-US" sz="1600" kern="1200" dirty="0">
                <a:solidFill>
                  <a:srgbClr val="595959"/>
                </a:solidFill>
                <a:latin typeface="Century Gothic" charset="0"/>
                <a:ea typeface="Century Gothic" charset="0"/>
                <a:sym typeface="Century Gothic" charset="0"/>
              </a:rPr>
              <a:t>！</a:t>
            </a:r>
          </a:p>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架构的基石变为虚拟机</a:t>
            </a:r>
          </a:p>
        </p:txBody>
      </p:sp>
      <p:sp>
        <p:nvSpPr>
          <p:cNvPr id="29703" name="Slide Number Placeholder 3"/>
          <p:cNvSpPr/>
          <p:nvPr/>
        </p:nvSpPr>
        <p:spPr>
          <a:xfrm>
            <a:off x="8559404" y="4769644"/>
            <a:ext cx="482203" cy="273844"/>
          </a:xfrm>
          <a:prstGeom prst="rect">
            <a:avLst/>
          </a:prstGeom>
          <a:noFill/>
          <a:ln w="9525">
            <a:noFill/>
          </a:ln>
        </p:spPr>
        <p:txBody>
          <a:bodyPr lIns="121900" tIns="60925" rIns="121900" bIns="60925" anchor="ctr"/>
          <a:lstStyle/>
          <a:p>
            <a:pPr lvl="0" algn="ctr">
              <a:lnSpc>
                <a:spcPct val="100000"/>
              </a:lnSpc>
              <a:spcBef>
                <a:spcPct val="0"/>
              </a:spcBef>
              <a:spcAft>
                <a:spcPct val="0"/>
              </a:spcAft>
              <a:buNone/>
            </a:pPr>
            <a:fld id="{9A0DB2DC-4C9A-4742-B13C-FB6460FD3503}" type="slidenum">
              <a:rPr lang="en-US" altLang="x-none" sz="1000" dirty="0">
                <a:solidFill>
                  <a:srgbClr val="12619B"/>
                </a:solidFill>
                <a:latin typeface="Calibri" panose="020F0502020204030204" pitchFamily="34" charset="0"/>
                <a:ea typeface="Calibri" panose="020F0502020204030204" pitchFamily="34" charset="0"/>
                <a:sym typeface="Calibri" panose="020F0502020204030204" pitchFamily="34" charset="0"/>
              </a:rPr>
              <a:t>8</a:t>
            </a:fld>
            <a:endParaRPr lang="en-US" altLang="x-none" sz="1000" b="1" i="1" dirty="0">
              <a:solidFill>
                <a:srgbClr val="12619B"/>
              </a:solidFill>
              <a:latin typeface="Calibri" panose="020F0502020204030204" pitchFamily="34" charset="0"/>
              <a:ea typeface="Calibri" panose="020F0502020204030204" pitchFamily="34" charset="0"/>
              <a:sym typeface="Calibri" panose="020F0502020204030204" pitchFamily="34" charset="0"/>
            </a:endParaRPr>
          </a:p>
        </p:txBody>
      </p:sp>
      <p:pic>
        <p:nvPicPr>
          <p:cNvPr id="29704"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8150" y="1488282"/>
            <a:ext cx="3265885" cy="759619"/>
          </a:xfrm>
          <a:prstGeom prst="rect">
            <a:avLst/>
          </a:prstGeom>
          <a:noFill/>
          <a:ln w="9525">
            <a:noFill/>
          </a:ln>
        </p:spPr>
      </p:pic>
      <p:sp>
        <p:nvSpPr>
          <p:cNvPr id="29705" name="Straight Connector 17"/>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29706" name="Isosceles Triangle 18"/>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07" name="Straight Connector 22"/>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29708" name="Oval 23"/>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09" name="Rectangle 24"/>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0" name="Rectangle 25"/>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1" name="Rectangle 26"/>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2" name="Rectangle 27"/>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3" name="Rectangle 28"/>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4" name="Rectangle 29"/>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5" name="Rectangle 30"/>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6" name="Rectangle 31"/>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29717" name="TextBox 32"/>
          <p:cNvSpPr/>
          <p:nvPr/>
        </p:nvSpPr>
        <p:spPr>
          <a:xfrm>
            <a:off x="70613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29718" name="TextBox 33"/>
          <p:cNvSpPr/>
          <p:nvPr/>
        </p:nvSpPr>
        <p:spPr>
          <a:xfrm>
            <a:off x="172292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29719"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虚拟化</a:t>
            </a:r>
            <a:endParaRPr lang="en-US" altLang="x-none" sz="1000" dirty="0">
              <a:solidFill>
                <a:schemeClr val="bg1"/>
              </a:solidFill>
              <a:latin typeface="Century Gothic" charset="0"/>
              <a:ea typeface="Century Gothic" charset="0"/>
              <a:sym typeface="Century Gothic" charset="0"/>
            </a:endParaRPr>
          </a:p>
        </p:txBody>
      </p:sp>
      <p:pic>
        <p:nvPicPr>
          <p:cNvPr id="29720" name="Picture 3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sp>
        <p:nvSpPr>
          <p:cNvPr id="29721" name="Oval 40"/>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pic>
        <p:nvPicPr>
          <p:cNvPr id="29722"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29723" name="TextBox 30"/>
          <p:cNvSpPr/>
          <p:nvPr/>
        </p:nvSpPr>
        <p:spPr>
          <a:xfrm>
            <a:off x="663179" y="3075385"/>
            <a:ext cx="573881"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spTree>
    <p:extLst>
      <p:ext uri="{BB962C8B-B14F-4D97-AF65-F5344CB8AC3E}">
        <p14:creationId xmlns:p14="http://schemas.microsoft.com/office/powerpoint/2010/main" val="3358852071"/>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0" y="22860"/>
            <a:ext cx="9144000" cy="5143500"/>
          </a:xfrm>
          <a:prstGeom prst="rect">
            <a:avLst/>
          </a:prstGeom>
          <a:noFill/>
          <a:ln w="9525">
            <a:noFill/>
          </a:ln>
        </p:spPr>
      </p:pic>
      <p:sp>
        <p:nvSpPr>
          <p:cNvPr id="30723" name="Rectangle 4"/>
          <p:cNvSpPr/>
          <p:nvPr>
            <p:custDataLst>
              <p:tags r:id="rId2"/>
            </p:custDataLst>
          </p:nvPr>
        </p:nvSpPr>
        <p:spPr>
          <a:xfrm>
            <a:off x="539353" y="4660107"/>
            <a:ext cx="2081213" cy="140494"/>
          </a:xfrm>
          <a:prstGeom prst="rect">
            <a:avLst/>
          </a:prstGeom>
          <a:solidFill>
            <a:schemeClr val="bg1"/>
          </a:solidFill>
          <a:ln w="9525">
            <a:noFill/>
          </a:ln>
        </p:spPr>
        <p:txBody>
          <a:bodyPr lIns="68580" tIns="34290" rIns="68580" bIns="34290" anchor="ctr"/>
          <a:lstStyle/>
          <a:p>
            <a:pPr lvl="0" algn="ctr">
              <a:lnSpc>
                <a:spcPct val="100000"/>
              </a:lnSpc>
            </a:pPr>
            <a:endParaRPr>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pic>
        <p:nvPicPr>
          <p:cNvPr id="30724" name="Picture 7"/>
          <p:cNvPicPr>
            <a:picLocks noChangeAspect="1"/>
          </p:cNvPicPr>
          <p:nvPr>
            <p:custDataLst>
              <p:tags r:id="rId3"/>
            </p:custDataLst>
          </p:nvPr>
        </p:nvPicPr>
        <p:blipFill>
          <a:blip r:embed="rId6" cstate="email">
            <a:extLst>
              <a:ext uri="{28A0092B-C50C-407E-A947-70E740481C1C}">
                <a14:useLocalDpi xmlns:a14="http://schemas.microsoft.com/office/drawing/2010/main"/>
              </a:ext>
            </a:extLst>
          </a:blip>
          <a:stretch>
            <a:fillRect/>
          </a:stretch>
        </p:blipFill>
        <p:spPr>
          <a:xfrm>
            <a:off x="553641" y="4601766"/>
            <a:ext cx="2113359" cy="234553"/>
          </a:xfrm>
          <a:prstGeom prst="rect">
            <a:avLst/>
          </a:prstGeom>
          <a:noFill/>
          <a:ln w="9525">
            <a:noFill/>
          </a:ln>
        </p:spPr>
      </p:pic>
      <p:sp>
        <p:nvSpPr>
          <p:cNvPr id="30725" name="Title 1"/>
          <p:cNvSpPr>
            <a:spLocks noGrp="1"/>
          </p:cNvSpPr>
          <p:nvPr>
            <p:ph type="title"/>
          </p:nvPr>
        </p:nvSpPr>
        <p:spPr>
          <a:xfrm>
            <a:off x="701278" y="205979"/>
            <a:ext cx="7985522" cy="857250"/>
          </a:xfrm>
          <a:ln/>
        </p:spPr>
        <p:txBody>
          <a:bodyPr vert="horz" wrap="square" anchor="ctr"/>
          <a:lstStyle/>
          <a:p>
            <a:pPr algn="l"/>
            <a:r>
              <a:rPr lang="zh-CN" altLang="en-US" sz="3300" kern="1200" dirty="0">
                <a:solidFill>
                  <a:srgbClr val="262626"/>
                </a:solidFill>
                <a:latin typeface="Arial" panose="020B0604020202020204" pitchFamily="34" charset="0"/>
                <a:ea typeface="Arial" panose="020B0604020202020204" pitchFamily="34" charset="0"/>
                <a:sym typeface="Arial" panose="020B0604020202020204" pitchFamily="34" charset="0"/>
              </a:rPr>
              <a:t>基础设施即服务: AWS (2006)</a:t>
            </a:r>
          </a:p>
        </p:txBody>
      </p:sp>
      <p:sp>
        <p:nvSpPr>
          <p:cNvPr id="30726" name="Content Placeholder 2"/>
          <p:cNvSpPr>
            <a:spLocks noGrp="1"/>
          </p:cNvSpPr>
          <p:nvPr>
            <p:ph idx="1"/>
          </p:nvPr>
        </p:nvSpPr>
        <p:spPr>
          <a:xfrm>
            <a:off x="4095750" y="1154907"/>
            <a:ext cx="4358879" cy="2736056"/>
          </a:xfrm>
          <a:ln/>
        </p:spPr>
        <p:txBody>
          <a:bodyPr vert="horz" wrap="square" anchor="t">
            <a:normAutofit/>
          </a:bodyPr>
          <a:lstStyle/>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2006年，亚马逊通过发布弹性计算云</a:t>
            </a:r>
            <a:r>
              <a:rPr lang="en-US" altLang="zh-CN" sz="1600" kern="1200" dirty="0">
                <a:solidFill>
                  <a:srgbClr val="595959"/>
                </a:solidFill>
                <a:latin typeface="Century Gothic" charset="0"/>
                <a:ea typeface="Century Gothic" charset="0"/>
                <a:sym typeface="Century Gothic" charset="0"/>
              </a:rPr>
              <a:t>(EC2)</a:t>
            </a:r>
            <a:r>
              <a:rPr lang="zh-CN" altLang="en-US" sz="1600" kern="1200" dirty="0">
                <a:solidFill>
                  <a:srgbClr val="595959"/>
                </a:solidFill>
                <a:latin typeface="Century Gothic" charset="0"/>
                <a:ea typeface="Century Gothic" charset="0"/>
                <a:sym typeface="Century Gothic" charset="0"/>
              </a:rPr>
              <a:t>创造了基础设施即服务</a:t>
            </a:r>
          </a:p>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以小时租借服务器</a:t>
            </a:r>
          </a:p>
          <a:p>
            <a:pPr marL="342900" indent="-100965" defTabSz="342900">
              <a:buFont typeface="Wingdings" panose="05000000000000000000" pitchFamily="2" charset="2"/>
              <a:buChar char="§"/>
            </a:pPr>
            <a:r>
              <a:rPr lang="zh-CN" altLang="en-US" sz="1600" kern="1200" dirty="0">
                <a:solidFill>
                  <a:srgbClr val="595959"/>
                </a:solidFill>
                <a:latin typeface="Century Gothic" charset="0"/>
                <a:ea typeface="Century Gothic" charset="0"/>
                <a:sym typeface="Century Gothic" charset="0"/>
              </a:rPr>
              <a:t>把资本</a:t>
            </a:r>
            <a:r>
              <a:rPr lang="zh-CN" altLang="en-US" sz="1600" dirty="0">
                <a:solidFill>
                  <a:srgbClr val="595959"/>
                </a:solidFill>
                <a:latin typeface="Century Gothic" charset="0"/>
                <a:ea typeface="Century Gothic" charset="0"/>
                <a:sym typeface="Century Gothic" charset="0"/>
              </a:rPr>
              <a:t>支出</a:t>
            </a:r>
            <a:r>
              <a:rPr lang="zh-CN" altLang="en-US" sz="1600" kern="1200" dirty="0">
                <a:solidFill>
                  <a:srgbClr val="595959"/>
                </a:solidFill>
                <a:latin typeface="Century Gothic" charset="0"/>
                <a:ea typeface="Century Gothic" charset="0"/>
                <a:sym typeface="Century Gothic" charset="0"/>
              </a:rPr>
              <a:t>转换成运营支出</a:t>
            </a:r>
          </a:p>
          <a:p>
            <a:pPr marL="342900" indent="-100965" defTabSz="342900">
              <a:buFont typeface="Wingdings" panose="05000000000000000000" pitchFamily="2" charset="2"/>
              <a:buChar char="§"/>
            </a:pPr>
            <a:r>
              <a:rPr lang="zh-CN" altLang="en-US" sz="1600" dirty="0">
                <a:solidFill>
                  <a:srgbClr val="595959"/>
                </a:solidFill>
                <a:latin typeface="Century Gothic" charset="0"/>
                <a:ea typeface="Century Gothic" charset="0"/>
                <a:sym typeface="Century Gothic" charset="0"/>
              </a:rPr>
              <a:t>架构的基石</a:t>
            </a:r>
            <a:r>
              <a:rPr lang="zh-CN" altLang="en-US" sz="1600" kern="1200" dirty="0">
                <a:solidFill>
                  <a:srgbClr val="595959"/>
                </a:solidFill>
                <a:latin typeface="Century Gothic" charset="0"/>
                <a:ea typeface="Century Gothic" charset="0"/>
                <a:sym typeface="Century Gothic" charset="0"/>
              </a:rPr>
              <a:t>也是虚拟机，叫亚马逊机器映像</a:t>
            </a:r>
            <a:r>
              <a:rPr lang="en-US" altLang="zh-CN" sz="1600" kern="1200" dirty="0">
                <a:solidFill>
                  <a:srgbClr val="595959"/>
                </a:solidFill>
                <a:latin typeface="Century Gothic" charset="0"/>
                <a:ea typeface="Century Gothic" charset="0"/>
                <a:sym typeface="Century Gothic" charset="0"/>
              </a:rPr>
              <a:t>(AMI)</a:t>
            </a:r>
          </a:p>
        </p:txBody>
      </p:sp>
      <p:pic>
        <p:nvPicPr>
          <p:cNvPr id="30727"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1469" y="1102519"/>
            <a:ext cx="3552825" cy="1420416"/>
          </a:xfrm>
          <a:prstGeom prst="rect">
            <a:avLst/>
          </a:prstGeom>
          <a:noFill/>
          <a:ln w="9525">
            <a:noFill/>
          </a:ln>
        </p:spPr>
      </p:pic>
      <p:sp>
        <p:nvSpPr>
          <p:cNvPr id="30728" name="Slide Number Placeholder 3"/>
          <p:cNvSpPr/>
          <p:nvPr/>
        </p:nvSpPr>
        <p:spPr>
          <a:xfrm>
            <a:off x="8559404" y="4769644"/>
            <a:ext cx="482203" cy="273844"/>
          </a:xfrm>
          <a:prstGeom prst="rect">
            <a:avLst/>
          </a:prstGeom>
          <a:noFill/>
          <a:ln w="9525">
            <a:noFill/>
          </a:ln>
        </p:spPr>
        <p:txBody>
          <a:bodyPr lIns="121900" tIns="60925" rIns="121900" bIns="60925" anchor="ctr"/>
          <a:lstStyle/>
          <a:p>
            <a:pPr lvl="0" algn="ctr">
              <a:lnSpc>
                <a:spcPct val="100000"/>
              </a:lnSpc>
              <a:spcBef>
                <a:spcPct val="0"/>
              </a:spcBef>
              <a:spcAft>
                <a:spcPct val="0"/>
              </a:spcAft>
              <a:buNone/>
            </a:pPr>
            <a:fld id="{9A0DB2DC-4C9A-4742-B13C-FB6460FD3503}" type="slidenum">
              <a:rPr lang="en-US" altLang="x-none" sz="1000" dirty="0">
                <a:solidFill>
                  <a:srgbClr val="12619B"/>
                </a:solidFill>
                <a:latin typeface="Calibri" panose="020F0502020204030204" pitchFamily="34" charset="0"/>
                <a:ea typeface="Calibri" panose="020F0502020204030204" pitchFamily="34" charset="0"/>
                <a:sym typeface="Calibri" panose="020F0502020204030204" pitchFamily="34" charset="0"/>
              </a:rPr>
              <a:t>9</a:t>
            </a:fld>
            <a:endParaRPr lang="en-US" altLang="x-none" sz="1000" b="1" i="1" dirty="0">
              <a:solidFill>
                <a:srgbClr val="12619B"/>
              </a:solidFill>
              <a:latin typeface="Calibri" panose="020F0502020204030204" pitchFamily="34" charset="0"/>
              <a:ea typeface="Calibri" panose="020F0502020204030204" pitchFamily="34" charset="0"/>
              <a:sym typeface="Calibri" panose="020F0502020204030204" pitchFamily="34" charset="0"/>
            </a:endParaRPr>
          </a:p>
        </p:txBody>
      </p:sp>
      <p:sp>
        <p:nvSpPr>
          <p:cNvPr id="30729" name="Straight Connector 18"/>
          <p:cNvSpPr/>
          <p:nvPr/>
        </p:nvSpPr>
        <p:spPr>
          <a:xfrm>
            <a:off x="944167" y="3448050"/>
            <a:ext cx="1190" cy="690563"/>
          </a:xfrm>
          <a:prstGeom prst="line">
            <a:avLst/>
          </a:prstGeom>
          <a:ln w="25400" cap="flat" cmpd="sng">
            <a:solidFill>
              <a:srgbClr val="FBB03B"/>
            </a:solidFill>
            <a:prstDash val="solid"/>
            <a:bevel/>
            <a:headEnd type="none" w="med" len="med"/>
            <a:tailEnd type="none" w="med" len="med"/>
          </a:ln>
        </p:spPr>
      </p:sp>
      <p:sp>
        <p:nvSpPr>
          <p:cNvPr id="30730" name="Isosceles Triangle 22"/>
          <p:cNvSpPr/>
          <p:nvPr/>
        </p:nvSpPr>
        <p:spPr>
          <a:xfrm rot="5400000">
            <a:off x="8424862" y="3838575"/>
            <a:ext cx="339329" cy="292894"/>
          </a:xfrm>
          <a:prstGeom prst="triangle">
            <a:avLst>
              <a:gd name="adj" fmla="val 50000"/>
            </a:avLst>
          </a:prstGeom>
          <a:solidFill>
            <a:srgbClr val="C0D323"/>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1" name="Straight Connector 23"/>
          <p:cNvSpPr/>
          <p:nvPr/>
        </p:nvSpPr>
        <p:spPr>
          <a:xfrm>
            <a:off x="2928938" y="3448050"/>
            <a:ext cx="1191" cy="690563"/>
          </a:xfrm>
          <a:prstGeom prst="line">
            <a:avLst/>
          </a:prstGeom>
          <a:ln w="25400" cap="flat" cmpd="sng">
            <a:solidFill>
              <a:srgbClr val="65B8CB"/>
            </a:solidFill>
            <a:prstDash val="solid"/>
            <a:bevel/>
            <a:headEnd type="none" w="med" len="med"/>
            <a:tailEnd type="none" w="med" len="med"/>
          </a:ln>
        </p:spPr>
      </p:sp>
      <p:sp>
        <p:nvSpPr>
          <p:cNvPr id="30732" name="Oval 24"/>
          <p:cNvSpPr/>
          <p:nvPr/>
        </p:nvSpPr>
        <p:spPr>
          <a:xfrm>
            <a:off x="2538413" y="2872979"/>
            <a:ext cx="779860" cy="779859"/>
          </a:xfrm>
          <a:prstGeom prst="ellipse">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3" name="Straight Connector 26"/>
          <p:cNvSpPr/>
          <p:nvPr/>
        </p:nvSpPr>
        <p:spPr>
          <a:xfrm>
            <a:off x="1926431" y="3448050"/>
            <a:ext cx="0" cy="690563"/>
          </a:xfrm>
          <a:prstGeom prst="line">
            <a:avLst/>
          </a:prstGeom>
          <a:ln w="25400" cap="flat" cmpd="sng">
            <a:solidFill>
              <a:srgbClr val="89B449"/>
            </a:solidFill>
            <a:prstDash val="solid"/>
            <a:bevel/>
            <a:headEnd type="none" w="med" len="med"/>
            <a:tailEnd type="none" w="med" len="med"/>
          </a:ln>
        </p:spPr>
      </p:sp>
      <p:sp>
        <p:nvSpPr>
          <p:cNvPr id="30734" name="Oval 27"/>
          <p:cNvSpPr/>
          <p:nvPr/>
        </p:nvSpPr>
        <p:spPr>
          <a:xfrm>
            <a:off x="1535907" y="2872979"/>
            <a:ext cx="778669" cy="779859"/>
          </a:xfrm>
          <a:prstGeom prst="ellipse">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5" name="Rectangle 28"/>
          <p:cNvSpPr/>
          <p:nvPr/>
        </p:nvSpPr>
        <p:spPr>
          <a:xfrm>
            <a:off x="447676" y="3815954"/>
            <a:ext cx="1002506" cy="339328"/>
          </a:xfrm>
          <a:prstGeom prst="rect">
            <a:avLst/>
          </a:prstGeom>
          <a:solidFill>
            <a:srgbClr val="FCB131"/>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6" name="Rectangle 29"/>
          <p:cNvSpPr/>
          <p:nvPr/>
        </p:nvSpPr>
        <p:spPr>
          <a:xfrm>
            <a:off x="1450182" y="3815954"/>
            <a:ext cx="1002506" cy="339328"/>
          </a:xfrm>
          <a:prstGeom prst="rect">
            <a:avLst/>
          </a:prstGeom>
          <a:solidFill>
            <a:srgbClr val="89B44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7" name="Rectangle 30"/>
          <p:cNvSpPr/>
          <p:nvPr/>
        </p:nvSpPr>
        <p:spPr>
          <a:xfrm>
            <a:off x="2445544" y="3815954"/>
            <a:ext cx="1002506" cy="339328"/>
          </a:xfrm>
          <a:prstGeom prst="rect">
            <a:avLst/>
          </a:prstGeom>
          <a:solidFill>
            <a:srgbClr val="65B8C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8" name="Rectangle 31"/>
          <p:cNvSpPr/>
          <p:nvPr/>
        </p:nvSpPr>
        <p:spPr>
          <a:xfrm>
            <a:off x="3448051" y="3815954"/>
            <a:ext cx="1002506" cy="339328"/>
          </a:xfrm>
          <a:prstGeom prst="rect">
            <a:avLst/>
          </a:prstGeom>
          <a:solidFill>
            <a:srgbClr val="6C1869"/>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39" name="Rectangle 32"/>
          <p:cNvSpPr/>
          <p:nvPr/>
        </p:nvSpPr>
        <p:spPr>
          <a:xfrm>
            <a:off x="4450557" y="3815954"/>
            <a:ext cx="1002506" cy="339328"/>
          </a:xfrm>
          <a:prstGeom prst="rect">
            <a:avLst/>
          </a:prstGeom>
          <a:solidFill>
            <a:srgbClr val="00009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40" name="Rectangle 33"/>
          <p:cNvSpPr/>
          <p:nvPr/>
        </p:nvSpPr>
        <p:spPr>
          <a:xfrm>
            <a:off x="5453063" y="3815954"/>
            <a:ext cx="1002506" cy="339328"/>
          </a:xfrm>
          <a:prstGeom prst="rect">
            <a:avLst/>
          </a:prstGeom>
          <a:solidFill>
            <a:srgbClr val="0070C0"/>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41" name="Rectangle 34"/>
          <p:cNvSpPr/>
          <p:nvPr/>
        </p:nvSpPr>
        <p:spPr>
          <a:xfrm>
            <a:off x="6449617" y="3815954"/>
            <a:ext cx="1002506" cy="339328"/>
          </a:xfrm>
          <a:prstGeom prst="rect">
            <a:avLst/>
          </a:prstGeom>
          <a:solidFill>
            <a:srgbClr val="C2645A"/>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42" name="Rectangle 35"/>
          <p:cNvSpPr/>
          <p:nvPr/>
        </p:nvSpPr>
        <p:spPr>
          <a:xfrm>
            <a:off x="7450932" y="3815954"/>
            <a:ext cx="1002506" cy="339328"/>
          </a:xfrm>
          <a:prstGeom prst="rect">
            <a:avLst/>
          </a:prstGeom>
          <a:solidFill>
            <a:srgbClr val="EA933E"/>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sp>
        <p:nvSpPr>
          <p:cNvPr id="30743" name="TextBox 36"/>
          <p:cNvSpPr/>
          <p:nvPr/>
        </p:nvSpPr>
        <p:spPr>
          <a:xfrm>
            <a:off x="706132"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2000</a:t>
            </a:r>
            <a:endParaRPr lang="zh-CN" altLang="en-US" dirty="0">
              <a:latin typeface="Calibri" panose="020F0502020204030204" pitchFamily="34" charset="0"/>
              <a:ea typeface="Calibri" panose="020F0502020204030204" pitchFamily="34" charset="0"/>
            </a:endParaRPr>
          </a:p>
        </p:txBody>
      </p:sp>
      <p:sp>
        <p:nvSpPr>
          <p:cNvPr id="30744" name="TextBox 37"/>
          <p:cNvSpPr/>
          <p:nvPr/>
        </p:nvSpPr>
        <p:spPr>
          <a:xfrm>
            <a:off x="1722926"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2001</a:t>
            </a:r>
            <a:endParaRPr lang="zh-CN" altLang="en-US" dirty="0">
              <a:latin typeface="Calibri" panose="020F0502020204030204" pitchFamily="34" charset="0"/>
              <a:ea typeface="Calibri" panose="020F0502020204030204" pitchFamily="34" charset="0"/>
            </a:endParaRPr>
          </a:p>
        </p:txBody>
      </p:sp>
      <p:sp>
        <p:nvSpPr>
          <p:cNvPr id="30745" name="TextBox 38"/>
          <p:cNvSpPr/>
          <p:nvPr/>
        </p:nvSpPr>
        <p:spPr>
          <a:xfrm>
            <a:off x="2692094" y="3842147"/>
            <a:ext cx="479639" cy="253916"/>
          </a:xfrm>
          <a:prstGeom prst="rect">
            <a:avLst/>
          </a:prstGeom>
          <a:noFill/>
          <a:ln w="9525">
            <a:noFill/>
          </a:ln>
        </p:spPr>
        <p:txBody>
          <a:bodyPr wrap="none" lIns="68580" tIns="34290" rIns="68580" bIns="34290">
            <a:spAutoFit/>
          </a:bodyPr>
          <a:lstStyle/>
          <a:p>
            <a:pPr lvl="0" algn="ctr">
              <a:lnSpc>
                <a:spcPct val="100000"/>
              </a:lnSpc>
            </a:pPr>
            <a:r>
              <a:rPr lang="en-US" altLang="x-none" sz="1200" dirty="0">
                <a:solidFill>
                  <a:schemeClr val="bg1"/>
                </a:solidFill>
                <a:latin typeface="Century Gothic" charset="0"/>
                <a:ea typeface="Century Gothic" charset="0"/>
                <a:sym typeface="Century Gothic" charset="0"/>
              </a:rPr>
              <a:t>2006</a:t>
            </a:r>
            <a:endParaRPr lang="zh-CN" altLang="en-US" dirty="0">
              <a:latin typeface="Calibri" panose="020F0502020204030204" pitchFamily="34" charset="0"/>
              <a:ea typeface="Calibri" panose="020F0502020204030204" pitchFamily="34" charset="0"/>
            </a:endParaRPr>
          </a:p>
        </p:txBody>
      </p:sp>
      <p:pic>
        <p:nvPicPr>
          <p:cNvPr id="30746" name="Picture 4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86025" y="4227910"/>
            <a:ext cx="906066" cy="361950"/>
          </a:xfrm>
          <a:prstGeom prst="rect">
            <a:avLst/>
          </a:prstGeom>
          <a:noFill/>
          <a:ln w="9525">
            <a:noFill/>
          </a:ln>
        </p:spPr>
      </p:pic>
      <p:pic>
        <p:nvPicPr>
          <p:cNvPr id="30747" name="Picture 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03748" y="4287441"/>
            <a:ext cx="1082278" cy="251222"/>
          </a:xfrm>
          <a:prstGeom prst="rect">
            <a:avLst/>
          </a:prstGeom>
          <a:noFill/>
          <a:ln w="9525">
            <a:noFill/>
          </a:ln>
        </p:spPr>
      </p:pic>
      <p:sp>
        <p:nvSpPr>
          <p:cNvPr id="30748" name="Oval 46"/>
          <p:cNvSpPr/>
          <p:nvPr/>
        </p:nvSpPr>
        <p:spPr>
          <a:xfrm>
            <a:off x="553641" y="2872979"/>
            <a:ext cx="779859" cy="779859"/>
          </a:xfrm>
          <a:prstGeom prst="ellipse">
            <a:avLst/>
          </a:prstGeom>
          <a:solidFill>
            <a:srgbClr val="FBB03B"/>
          </a:solidFill>
          <a:ln w="9525">
            <a:noFill/>
          </a:ln>
        </p:spPr>
        <p:txBody>
          <a:bodyPr lIns="68580" tIns="34290" rIns="68580" bIns="34290" anchor="ctr"/>
          <a:lstStyle/>
          <a:p>
            <a:pPr lvl="0" algn="ctr">
              <a:lnSpc>
                <a:spcPct val="100000"/>
              </a:lnSpc>
            </a:pPr>
            <a:endParaRPr>
              <a:solidFill>
                <a:srgbClr val="FFFFFF"/>
              </a:solidFill>
              <a:latin typeface="Century Gothic" charset="0"/>
              <a:ea typeface="Calibri" panose="020F0502020204030204" pitchFamily="34" charset="0"/>
              <a:sym typeface="Century Gothic" charset="0"/>
            </a:endParaRPr>
          </a:p>
        </p:txBody>
      </p:sp>
      <p:pic>
        <p:nvPicPr>
          <p:cNvPr id="30749" name="Picture 4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9582" y="4217194"/>
            <a:ext cx="954881" cy="413147"/>
          </a:xfrm>
          <a:prstGeom prst="rect">
            <a:avLst/>
          </a:prstGeom>
          <a:noFill/>
          <a:ln w="9525">
            <a:noFill/>
          </a:ln>
        </p:spPr>
      </p:pic>
      <p:sp>
        <p:nvSpPr>
          <p:cNvPr id="30750" name="TextBox 39"/>
          <p:cNvSpPr/>
          <p:nvPr/>
        </p:nvSpPr>
        <p:spPr>
          <a:xfrm>
            <a:off x="2569369" y="3080148"/>
            <a:ext cx="738188" cy="37742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基础设施即服务</a:t>
            </a:r>
            <a:endParaRPr lang="en-US" altLang="x-none" sz="1000" dirty="0">
              <a:solidFill>
                <a:schemeClr val="bg1"/>
              </a:solidFill>
              <a:latin typeface="Century Gothic" charset="0"/>
              <a:ea typeface="Century Gothic" charset="0"/>
              <a:sym typeface="Century Gothic" charset="0"/>
            </a:endParaRPr>
          </a:p>
        </p:txBody>
      </p:sp>
      <p:sp>
        <p:nvSpPr>
          <p:cNvPr id="30751" name="TextBox 30"/>
          <p:cNvSpPr/>
          <p:nvPr/>
        </p:nvSpPr>
        <p:spPr>
          <a:xfrm>
            <a:off x="663179" y="3075385"/>
            <a:ext cx="573881" cy="376238"/>
          </a:xfrm>
          <a:prstGeom prst="rect">
            <a:avLst/>
          </a:prstGeom>
          <a:noFill/>
          <a:ln w="9525">
            <a:noFill/>
          </a:ln>
        </p:spPr>
        <p:txBody>
          <a:bodyPr wrap="squar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sp>
        <p:nvSpPr>
          <p:cNvPr id="30752" name="TextBox 37"/>
          <p:cNvSpPr/>
          <p:nvPr/>
        </p:nvSpPr>
        <p:spPr>
          <a:xfrm>
            <a:off x="1654969" y="3106341"/>
            <a:ext cx="525066" cy="222647"/>
          </a:xfrm>
          <a:prstGeom prst="rect">
            <a:avLst/>
          </a:prstGeom>
          <a:noFill/>
          <a:ln w="9525">
            <a:noFill/>
          </a:ln>
        </p:spPr>
        <p:txBody>
          <a:bodyPr wrap="none" lIns="68580" tIns="34290" rIns="68580" bIns="34290">
            <a:spAutoFit/>
          </a:bodyPr>
          <a:lstStyle/>
          <a:p>
            <a:pPr lvl="0" algn="ctr">
              <a:lnSpc>
                <a:spcPct val="100000"/>
              </a:lnSpc>
            </a:pPr>
            <a:r>
              <a:rPr lang="zh-CN" altLang="en-US" sz="1000" dirty="0">
                <a:solidFill>
                  <a:schemeClr val="bg1"/>
                </a:solidFill>
                <a:latin typeface="Century Gothic" charset="0"/>
                <a:ea typeface="Century Gothic" charset="0"/>
                <a:sym typeface="Century Gothic" charset="0"/>
              </a:rPr>
              <a:t>虚拟化</a:t>
            </a:r>
            <a:endParaRPr lang="en-US" altLang="x-none" sz="1000" dirty="0">
              <a:solidFill>
                <a:schemeClr val="bg1"/>
              </a:solidFill>
              <a:latin typeface="Century Gothic" charset="0"/>
              <a:ea typeface="Century Gothic" charset="0"/>
              <a:sym typeface="Century Gothic" charset="0"/>
            </a:endParaRPr>
          </a:p>
        </p:txBody>
      </p:sp>
    </p:spTree>
    <p:extLst>
      <p:ext uri="{BB962C8B-B14F-4D97-AF65-F5344CB8AC3E}">
        <p14:creationId xmlns:p14="http://schemas.microsoft.com/office/powerpoint/2010/main" val="2265237796"/>
      </p:ext>
    </p:extLst>
  </p:cSld>
  <p:clrMapOvr>
    <a:masterClrMapping/>
  </p:clrMapOvr>
  <p:transition xmlns:p14="http://schemas.microsoft.com/office/powerpoint/2010/main" spd="med">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0.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1.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5.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6.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7.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8.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9.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0.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1.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5.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6.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7.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8.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9.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30.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5.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6.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7.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8.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9.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5876</TotalTime>
  <Words>775</Words>
  <Application>Microsoft Macintosh PowerPoint</Application>
  <PresentationFormat>全屏显示(16:9)</PresentationFormat>
  <Paragraphs>225</Paragraphs>
  <Slides>24</Slides>
  <Notes>14</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CNCF Theme</vt:lpstr>
      <vt:lpstr>PowerPoint 演示文稿</vt:lpstr>
      <vt:lpstr>Cloud Native Computing Foundation</vt:lpstr>
      <vt:lpstr>如今的 Linux Foundation 远远大于Linux</vt:lpstr>
      <vt:lpstr>30 Highest Velocity Open Source Projects</vt:lpstr>
      <vt:lpstr>PowerPoint 演示文稿</vt:lpstr>
      <vt:lpstr>云计算演变历史</vt:lpstr>
      <vt:lpstr>非虚拟化的服务器: Sun (2000)</vt:lpstr>
      <vt:lpstr>虚拟化: VMWare (2001)</vt:lpstr>
      <vt:lpstr>基础设施即服务: AWS (2006)</vt:lpstr>
      <vt:lpstr>平台即服务: Heroku (2009)</vt:lpstr>
      <vt:lpstr>开源“基础设施即服务”: OpenStack (2010)</vt:lpstr>
      <vt:lpstr>开源平台即服务: Cloud Foundry (2011)</vt:lpstr>
      <vt:lpstr>容器: Docker (2013)</vt:lpstr>
      <vt:lpstr>云计算: CNCF (2015)</vt:lpstr>
      <vt:lpstr>我们学到了什么？</vt:lpstr>
      <vt:lpstr>什么是“平台即服务”（PaaS）?</vt:lpstr>
      <vt:lpstr>云原生的价值所在</vt:lpstr>
      <vt:lpstr>避免产生供应商依赖</vt:lpstr>
      <vt:lpstr>无限的可扩展性</vt:lpstr>
      <vt:lpstr> 灵活性和可维护性 </vt:lpstr>
      <vt:lpstr> 提高效率和资源利用率</vt:lpstr>
      <vt:lpstr>Resiliency  容错性和弹性 </vt:lpstr>
      <vt:lpstr>KubeCon + CloudNativeCon</vt:lpstr>
      <vt:lpstr>請联系我 Dan Kohn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Membership</dc:title>
  <cp:lastModifiedBy>qin yu jia</cp:lastModifiedBy>
  <cp:revision>89</cp:revision>
  <dcterms:modified xsi:type="dcterms:W3CDTF">2017-10-26T05:51:17Z</dcterms:modified>
</cp:coreProperties>
</file>